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257" r:id="rId3"/>
    <p:sldId id="262" r:id="rId4"/>
    <p:sldId id="327" r:id="rId5"/>
    <p:sldId id="326" r:id="rId6"/>
    <p:sldId id="346" r:id="rId7"/>
    <p:sldId id="347" r:id="rId8"/>
    <p:sldId id="431" r:id="rId9"/>
    <p:sldId id="348" r:id="rId10"/>
    <p:sldId id="349" r:id="rId11"/>
    <p:sldId id="350" r:id="rId12"/>
    <p:sldId id="351" r:id="rId13"/>
    <p:sldId id="352" r:id="rId14"/>
    <p:sldId id="362" r:id="rId15"/>
    <p:sldId id="353" r:id="rId16"/>
    <p:sldId id="354" r:id="rId17"/>
    <p:sldId id="377" r:id="rId18"/>
    <p:sldId id="356" r:id="rId19"/>
    <p:sldId id="432" r:id="rId20"/>
    <p:sldId id="366" r:id="rId21"/>
    <p:sldId id="359" r:id="rId22"/>
    <p:sldId id="259" r:id="rId23"/>
    <p:sldId id="361" r:id="rId24"/>
    <p:sldId id="328" r:id="rId25"/>
    <p:sldId id="428" r:id="rId26"/>
    <p:sldId id="400" r:id="rId27"/>
    <p:sldId id="418" r:id="rId28"/>
    <p:sldId id="367" r:id="rId29"/>
    <p:sldId id="372" r:id="rId30"/>
    <p:sldId id="373" r:id="rId31"/>
    <p:sldId id="375" r:id="rId32"/>
    <p:sldId id="417" r:id="rId33"/>
    <p:sldId id="398" r:id="rId34"/>
    <p:sldId id="380" r:id="rId35"/>
    <p:sldId id="438" r:id="rId36"/>
    <p:sldId id="401" r:id="rId37"/>
    <p:sldId id="402" r:id="rId38"/>
    <p:sldId id="403" r:id="rId39"/>
    <p:sldId id="404" r:id="rId40"/>
    <p:sldId id="286" r:id="rId41"/>
    <p:sldId id="433" r:id="rId42"/>
    <p:sldId id="425" r:id="rId43"/>
    <p:sldId id="429" r:id="rId44"/>
    <p:sldId id="412" r:id="rId45"/>
    <p:sldId id="413" r:id="rId46"/>
    <p:sldId id="414" r:id="rId47"/>
    <p:sldId id="415" r:id="rId48"/>
    <p:sldId id="434" r:id="rId49"/>
    <p:sldId id="409" r:id="rId50"/>
    <p:sldId id="410" r:id="rId51"/>
    <p:sldId id="411" r:id="rId52"/>
    <p:sldId id="405" r:id="rId53"/>
    <p:sldId id="406" r:id="rId54"/>
    <p:sldId id="407" r:id="rId55"/>
    <p:sldId id="408" r:id="rId56"/>
    <p:sldId id="419" r:id="rId57"/>
    <p:sldId id="420" r:id="rId58"/>
    <p:sldId id="421" r:id="rId59"/>
    <p:sldId id="422" r:id="rId60"/>
    <p:sldId id="423" r:id="rId61"/>
    <p:sldId id="436" r:id="rId6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4542"/>
    <a:srgbClr val="003399"/>
    <a:srgbClr val="B40000"/>
    <a:srgbClr val="FF3300"/>
    <a:srgbClr val="CC3300"/>
    <a:srgbClr val="0000FF"/>
    <a:srgbClr val="007434"/>
    <a:srgbClr val="DAC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38B1855-1B75-4FBE-930C-398BA8C253C6}" styleName="Estilo com Tema 2 - Ênfas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87" autoAdjust="0"/>
    <p:restoredTop sz="94574" autoAdjust="0"/>
  </p:normalViewPr>
  <p:slideViewPr>
    <p:cSldViewPr>
      <p:cViewPr>
        <p:scale>
          <a:sx n="50" d="100"/>
          <a:sy n="50" d="100"/>
        </p:scale>
        <p:origin x="-1770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794"/>
    </p:cViewPr>
  </p:sorterViewPr>
  <p:notesViewPr>
    <p:cSldViewPr>
      <p:cViewPr varScale="1">
        <p:scale>
          <a:sx n="41" d="100"/>
          <a:sy n="41" d="100"/>
        </p:scale>
        <p:origin x="-2333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'Plan1'!$B$1</c:f>
              <c:strCache>
                <c:ptCount val="1"/>
                <c:pt idx="0">
                  <c:v>Colunas1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1.8750000000000027E-2"/>
                  <c:y val="-6.2500000000000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166666666666667E-2"/>
                  <c:y val="-9.3750000000000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000000000000043E-2"/>
                  <c:y val="3.1250000000000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54166666666667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8333333333334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'Plan1'!$A$2:$A$6</c:f>
              <c:strCache>
                <c:ptCount val="5"/>
                <c:pt idx="0">
                  <c:v>Sudoeste</c:v>
                </c:pt>
                <c:pt idx="1">
                  <c:v>Sul</c:v>
                </c:pt>
                <c:pt idx="2">
                  <c:v>Nordeste</c:v>
                </c:pt>
                <c:pt idx="3">
                  <c:v>Centro Oeste</c:v>
                </c:pt>
                <c:pt idx="4">
                  <c:v>Norte</c:v>
                </c:pt>
              </c:strCache>
            </c:strRef>
          </c:cat>
          <c:val>
            <c:numRef>
              <c:f>'Plan1'!$B$2:$B$6</c:f>
              <c:numCache>
                <c:formatCode>0.00%</c:formatCode>
                <c:ptCount val="5"/>
                <c:pt idx="0">
                  <c:v>0.64670000000000172</c:v>
                </c:pt>
                <c:pt idx="1">
                  <c:v>0.16580000000000025</c:v>
                </c:pt>
                <c:pt idx="2">
                  <c:v>9.5100000000000046E-2</c:v>
                </c:pt>
                <c:pt idx="3">
                  <c:v>8.1500000000000267E-2</c:v>
                </c:pt>
                <c:pt idx="4">
                  <c:v>1.0900000000000031E-2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481280"/>
        <c:axId val="144495360"/>
        <c:axId val="0"/>
      </c:bar3DChart>
      <c:catAx>
        <c:axId val="144481280"/>
        <c:scaling>
          <c:orientation val="minMax"/>
        </c:scaling>
        <c:delete val="1"/>
        <c:axPos val="l"/>
        <c:majorTickMark val="out"/>
        <c:minorTickMark val="none"/>
        <c:tickLblPos val="none"/>
        <c:crossAx val="144495360"/>
        <c:crosses val="autoZero"/>
        <c:auto val="1"/>
        <c:lblAlgn val="ctr"/>
        <c:lblOffset val="100"/>
        <c:noMultiLvlLbl val="0"/>
      </c:catAx>
      <c:valAx>
        <c:axId val="144495360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crossAx val="144481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546727122242916E-2"/>
          <c:y val="0.12498451662608102"/>
          <c:w val="0.89574336967864987"/>
          <c:h val="0.693823256776274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noFill/>
          </c:spPr>
          <c:invertIfNegative val="0"/>
          <c:cat>
            <c:strRef>
              <c:f>Plan1!$A$2:$A$6</c:f>
              <c:strCache>
                <c:ptCount val="5"/>
                <c:pt idx="0">
                  <c:v>     Grupo A          + de 15 Bilhões</c:v>
                </c:pt>
                <c:pt idx="1">
                  <c:v>   Grupo B            2 Bi a 15 Bi</c:v>
                </c:pt>
                <c:pt idx="2">
                  <c:v>Grupo C         500 mi a 2 Bi</c:v>
                </c:pt>
                <c:pt idx="3">
                  <c:v>Grupo D      100mi a 500mi</c:v>
                </c:pt>
                <c:pt idx="4">
                  <c:v>  Grupo E        até 100 mi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998.56</c:v>
                </c:pt>
                <c:pt idx="1">
                  <c:v>769.31</c:v>
                </c:pt>
                <c:pt idx="2">
                  <c:v>482.87</c:v>
                </c:pt>
                <c:pt idx="3" formatCode="0.00">
                  <c:v>368.3</c:v>
                </c:pt>
                <c:pt idx="4">
                  <c:v>324.32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4993024"/>
        <c:axId val="135120384"/>
        <c:axId val="0"/>
      </c:bar3DChart>
      <c:catAx>
        <c:axId val="134993024"/>
        <c:scaling>
          <c:orientation val="minMax"/>
        </c:scaling>
        <c:delete val="0"/>
        <c:axPos val="b"/>
        <c:majorTickMark val="out"/>
        <c:minorTickMark val="none"/>
        <c:tickLblPos val="nextTo"/>
        <c:crossAx val="135120384"/>
        <c:crosses val="autoZero"/>
        <c:auto val="1"/>
        <c:lblAlgn val="ctr"/>
        <c:lblOffset val="100"/>
        <c:noMultiLvlLbl val="0"/>
      </c:catAx>
      <c:valAx>
        <c:axId val="13512038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34993024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0">
          <a:srgbClr val="FBEAC7"/>
        </a:gs>
        <a:gs pos="17999">
          <a:srgbClr val="FEE7F2"/>
        </a:gs>
        <a:gs pos="36000">
          <a:srgbClr val="FAC77D"/>
        </a:gs>
        <a:gs pos="61000">
          <a:srgbClr val="FBA97D"/>
        </a:gs>
        <a:gs pos="82001">
          <a:srgbClr val="FBD49C"/>
        </a:gs>
        <a:gs pos="100000">
          <a:srgbClr val="FEE7F2"/>
        </a:gs>
      </a:gsLst>
      <a:lin ang="5400000" scaled="0"/>
    </a:gra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3100" b="1" i="0" u="sng" strike="noStrike" kern="120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pPr>
            <a:r>
              <a:rPr lang="en-US" sz="3100" b="1" i="0" u="sng" strike="noStrike" kern="120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Total </a:t>
            </a:r>
            <a:r>
              <a:rPr lang="en-US" sz="3100" b="1" i="0" u="sng" strike="noStrike" kern="120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Despesas</a:t>
            </a:r>
            <a:r>
              <a:rPr lang="en-US" sz="3100" b="1" i="0" u="sng" strike="noStrike" kern="120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100" b="1" i="0" u="sng" strike="noStrike" kern="120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Sobre</a:t>
            </a:r>
            <a:r>
              <a:rPr lang="en-US" sz="3100" b="1" i="0" u="sng" strike="noStrike" kern="120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100" b="1" i="0" u="sng" strike="noStrike" kern="120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Ativo</a:t>
            </a:r>
            <a:endParaRPr lang="en-US" sz="3100" b="1" i="0" u="sng" strike="noStrike" kern="120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5382249405188024E-2"/>
          <c:y val="0.13576179560857488"/>
          <c:w val="0.88917254844729676"/>
          <c:h val="0.68707420721722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dLbl>
              <c:idx val="0"/>
              <c:layout>
                <c:manualLayout>
                  <c:x val="1.2853557162906201E-2"/>
                  <c:y val="-6.4825994100664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1408650905034534E-3"/>
                  <c:y val="-2.3769531170243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566249235308963E-2"/>
                  <c:y val="-1.9447798230199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281730181006874E-2"/>
                  <c:y val="-1.9447798230199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9972111267048105E-3"/>
                  <c:y val="-2.1608664700221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rgbClr val="B4000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Plan1!$A$2:$A$6</c:f>
              <c:strCache>
                <c:ptCount val="5"/>
                <c:pt idx="0">
                  <c:v>     Grupo A          + de 15 Bilhões</c:v>
                </c:pt>
                <c:pt idx="1">
                  <c:v>   Grupo B            2 Bi a 15 Bi</c:v>
                </c:pt>
                <c:pt idx="2">
                  <c:v>Grupo C         500 mi a 2 Bi</c:v>
                </c:pt>
                <c:pt idx="3">
                  <c:v>Grupo D      100mi a 500mi</c:v>
                </c:pt>
                <c:pt idx="4">
                  <c:v>  Grupo E        até 100 mi</c:v>
                </c:pt>
              </c:strCache>
            </c:strRef>
          </c:cat>
          <c:val>
            <c:numRef>
              <c:f>Plan1!$B$2:$B$6</c:f>
              <c:numCache>
                <c:formatCode>0.00%</c:formatCode>
                <c:ptCount val="5"/>
                <c:pt idx="0">
                  <c:v>1.7000000000000051E-3</c:v>
                </c:pt>
                <c:pt idx="1">
                  <c:v>3.8000000000000052E-3</c:v>
                </c:pt>
                <c:pt idx="2">
                  <c:v>5.1999999999999998E-3</c:v>
                </c:pt>
                <c:pt idx="3">
                  <c:v>7.8000000000000179E-3</c:v>
                </c:pt>
                <c:pt idx="4">
                  <c:v>1.4800000000000001E-2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7778944"/>
        <c:axId val="227784576"/>
        <c:axId val="0"/>
      </c:bar3DChart>
      <c:catAx>
        <c:axId val="227778944"/>
        <c:scaling>
          <c:orientation val="minMax"/>
        </c:scaling>
        <c:delete val="1"/>
        <c:axPos val="b"/>
        <c:majorTickMark val="out"/>
        <c:minorTickMark val="none"/>
        <c:tickLblPos val="none"/>
        <c:crossAx val="227784576"/>
        <c:crosses val="autoZero"/>
        <c:auto val="1"/>
        <c:lblAlgn val="ctr"/>
        <c:lblOffset val="100"/>
        <c:noMultiLvlLbl val="0"/>
      </c:catAx>
      <c:valAx>
        <c:axId val="227784576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crossAx val="22777894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3100" b="1" i="0" u="sng" strike="noStrike" kern="1200" baseline="0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pPr>
            <a:r>
              <a:rPr lang="en-US" sz="3100" b="1" i="0" u="sng" strike="noStrike" kern="1200" baseline="0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Total </a:t>
            </a:r>
            <a:r>
              <a:rPr lang="en-US" sz="3100" b="1" i="0" u="sng" strike="noStrike" kern="1200" baseline="0" dirty="0" err="1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Despesas</a:t>
            </a:r>
            <a:r>
              <a:rPr lang="en-US" sz="3100" b="1" i="0" u="sng" strike="noStrike" kern="1200" baseline="0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100" b="1" i="0" u="sng" strike="noStrike" kern="1200" baseline="0" dirty="0" err="1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Sobre</a:t>
            </a:r>
            <a:r>
              <a:rPr lang="en-US" sz="3100" b="1" i="0" u="sng" strike="noStrike" kern="1200" baseline="0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100" b="1" i="0" u="sng" strike="noStrike" kern="1200" baseline="0" dirty="0" err="1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Ativo</a:t>
            </a:r>
            <a:r>
              <a:rPr lang="en-US" sz="3100" b="1" i="0" u="sng" strike="noStrike" kern="1200" baseline="0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 </a:t>
            </a:r>
          </a:p>
        </c:rich>
      </c:tx>
      <c:layout>
        <c:manualLayout>
          <c:xMode val="edge"/>
          <c:yMode val="edge"/>
          <c:x val="3.3726474504300261E-2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7605392421462045E-2"/>
          <c:y val="0.12341116763015221"/>
          <c:w val="0.8866847043794307"/>
          <c:h val="0.699976281512919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noFill/>
            <a:ln w="12700">
              <a:solidFill>
                <a:srgbClr val="C00000"/>
              </a:solidFill>
            </a:ln>
          </c:spPr>
          <c:invertIfNegative val="0"/>
          <c:dLbls>
            <c:dLbl>
              <c:idx val="0"/>
              <c:layout>
                <c:manualLayout>
                  <c:x val="1.2853557162906201E-2"/>
                  <c:y val="-6.4825994100664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1408650905034534E-3"/>
                  <c:y val="-2.3769531170243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566249235308963E-2"/>
                  <c:y val="-1.9447798230199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281730181006874E-2"/>
                  <c:y val="-1.9447798230199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9972111267048105E-3"/>
                  <c:y val="-2.1608664700221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rgbClr val="B4000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Plan1!$A$2:$A$6</c:f>
              <c:strCache>
                <c:ptCount val="5"/>
                <c:pt idx="0">
                  <c:v>     Grupo A          + de 15 Bilhões</c:v>
                </c:pt>
                <c:pt idx="1">
                  <c:v>   Grupo B            2 Bi a 15 Bi</c:v>
                </c:pt>
                <c:pt idx="2">
                  <c:v>Grupo C         500 mi a 2 Bi</c:v>
                </c:pt>
                <c:pt idx="3">
                  <c:v>Grupo D      100mi a 500mi</c:v>
                </c:pt>
                <c:pt idx="4">
                  <c:v>  Grupo E        até 100 mi</c:v>
                </c:pt>
              </c:strCache>
            </c:strRef>
          </c:cat>
          <c:val>
            <c:numRef>
              <c:f>Plan1!$B$2:$B$6</c:f>
              <c:numCache>
                <c:formatCode>0.00%</c:formatCode>
                <c:ptCount val="5"/>
                <c:pt idx="0">
                  <c:v>1.7000000000000066E-3</c:v>
                </c:pt>
                <c:pt idx="1">
                  <c:v>3.8000000000000052E-3</c:v>
                </c:pt>
                <c:pt idx="2">
                  <c:v>5.1999999999999998E-3</c:v>
                </c:pt>
                <c:pt idx="3">
                  <c:v>7.8000000000000239E-3</c:v>
                </c:pt>
                <c:pt idx="4">
                  <c:v>1.4800000000000001E-2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9521280"/>
        <c:axId val="229522816"/>
        <c:axId val="0"/>
      </c:bar3DChart>
      <c:catAx>
        <c:axId val="229521280"/>
        <c:scaling>
          <c:orientation val="minMax"/>
        </c:scaling>
        <c:delete val="1"/>
        <c:axPos val="b"/>
        <c:majorTickMark val="out"/>
        <c:minorTickMark val="none"/>
        <c:tickLblPos val="none"/>
        <c:crossAx val="229522816"/>
        <c:crosses val="autoZero"/>
        <c:auto val="1"/>
        <c:lblAlgn val="ctr"/>
        <c:lblOffset val="100"/>
        <c:noMultiLvlLbl val="0"/>
      </c:catAx>
      <c:valAx>
        <c:axId val="22952281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one"/>
        <c:crossAx val="22952128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en-US" sz="3100" b="1" i="0" u="sng" strike="noStrike" kern="1200" baseline="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pPr>
            <a:r>
              <a:rPr lang="en-US" sz="3100" b="1" i="0" u="sng" strike="noStrike" kern="1200" baseline="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Despesa</a:t>
            </a:r>
            <a:r>
              <a:rPr lang="en-US" sz="3100" b="1" i="0" u="sng" strike="noStrike" kern="1200" baseline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Per Capita</a:t>
            </a:r>
          </a:p>
        </c:rich>
      </c:tx>
      <c:layout>
        <c:manualLayout>
          <c:xMode val="edge"/>
          <c:yMode val="edge"/>
          <c:x val="0.6334553001803187"/>
          <c:y val="1.3179503457032098E-4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115765230846737E-2"/>
          <c:y val="0.12282365015605978"/>
          <c:w val="0.8857461585519445"/>
          <c:h val="0.700227422478016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noFill/>
            <a:ln w="12700">
              <a:solidFill>
                <a:srgbClr val="003399"/>
              </a:solidFill>
            </a:ln>
          </c:spPr>
          <c:invertIfNegative val="0"/>
          <c:dLbls>
            <c:dLbl>
              <c:idx val="0"/>
              <c:layout>
                <c:manualLayout>
                  <c:x val="1.2853557162906201E-2"/>
                  <c:y val="-1.0804332350110735E-2"/>
                </c:manualLayout>
              </c:layout>
              <c:numFmt formatCode="&quot;R$&quot;\ #,##0.00" sourceLinked="0"/>
              <c:spPr/>
              <c:txPr>
                <a:bodyPr/>
                <a:lstStyle/>
                <a:p>
                  <a:pPr>
                    <a:defRPr sz="2400" b="1">
                      <a:solidFill>
                        <a:srgbClr val="0000FF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281730181006874E-2"/>
                  <c:y val="-1.0804332350110735E-2"/>
                </c:manualLayout>
              </c:layout>
              <c:numFmt formatCode="&quot;R$&quot;\ #,##0.00" sourceLinked="0"/>
              <c:spPr/>
              <c:txPr>
                <a:bodyPr/>
                <a:lstStyle/>
                <a:p>
                  <a:pPr>
                    <a:defRPr sz="2400" b="1">
                      <a:solidFill>
                        <a:srgbClr val="0000FF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1408650905034534E-3"/>
                  <c:y val="-1.9447798230199341E-2"/>
                </c:manualLayout>
              </c:layout>
              <c:numFmt formatCode="&quot;R$&quot;\ #,##0.00" sourceLinked="0"/>
              <c:spPr/>
              <c:txPr>
                <a:bodyPr/>
                <a:lstStyle/>
                <a:p>
                  <a:pPr>
                    <a:defRPr sz="2400" b="1">
                      <a:solidFill>
                        <a:srgbClr val="0000FF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709903199107561E-2"/>
                  <c:y val="-1.9447798230199341E-2"/>
                </c:manualLayout>
              </c:layout>
              <c:numFmt formatCode="&quot;R$&quot;\ #,##0.00" sourceLinked="0"/>
              <c:spPr/>
              <c:txPr>
                <a:bodyPr/>
                <a:lstStyle/>
                <a:p>
                  <a:pPr>
                    <a:defRPr sz="2400" b="1">
                      <a:solidFill>
                        <a:srgbClr val="0000FF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5690381086043522E-3"/>
                  <c:y val="-2.3769531170243597E-2"/>
                </c:manualLayout>
              </c:layout>
              <c:numFmt formatCode="&quot;R$&quot;\ #,##0.00" sourceLinked="0"/>
              <c:spPr/>
              <c:txPr>
                <a:bodyPr/>
                <a:lstStyle/>
                <a:p>
                  <a:pPr>
                    <a:defRPr sz="2400" b="1">
                      <a:solidFill>
                        <a:srgbClr val="0000FF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&quot;R$&quot;\ #,##0.00" sourceLinked="0"/>
            <c:txPr>
              <a:bodyPr/>
              <a:lstStyle/>
              <a:p>
                <a:pPr>
                  <a:defRPr sz="2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Plan1!$A$2:$A$6</c:f>
              <c:strCache>
                <c:ptCount val="5"/>
                <c:pt idx="0">
                  <c:v>     Grupo A          + de 15 Bilhões</c:v>
                </c:pt>
                <c:pt idx="1">
                  <c:v>   Grupo B            2 Bi a 15 Bi</c:v>
                </c:pt>
                <c:pt idx="2">
                  <c:v>Grupo C         500 mi a 2 Bi</c:v>
                </c:pt>
                <c:pt idx="3">
                  <c:v>Grupo D      100mi a 500mi</c:v>
                </c:pt>
                <c:pt idx="4">
                  <c:v>  Grupo E        até 100 mi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998.56</c:v>
                </c:pt>
                <c:pt idx="1">
                  <c:v>769.31</c:v>
                </c:pt>
                <c:pt idx="2">
                  <c:v>482.87</c:v>
                </c:pt>
                <c:pt idx="3" formatCode="0.00">
                  <c:v>368.3</c:v>
                </c:pt>
                <c:pt idx="4">
                  <c:v>324.32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053312"/>
        <c:axId val="135054848"/>
        <c:axId val="0"/>
      </c:bar3DChart>
      <c:catAx>
        <c:axId val="135053312"/>
        <c:scaling>
          <c:orientation val="minMax"/>
        </c:scaling>
        <c:delete val="1"/>
        <c:axPos val="b"/>
        <c:majorTickMark val="out"/>
        <c:minorTickMark val="none"/>
        <c:tickLblPos val="none"/>
        <c:crossAx val="135054848"/>
        <c:crosses val="autoZero"/>
        <c:auto val="1"/>
        <c:lblAlgn val="ctr"/>
        <c:lblOffset val="100"/>
        <c:noMultiLvlLbl val="0"/>
      </c:catAx>
      <c:valAx>
        <c:axId val="1350548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5053312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100" b="1" i="0" u="sng" strike="noStrike" kern="120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Entidades</a:t>
            </a:r>
            <a:r>
              <a:rPr lang="en-US" sz="3100" b="1" i="0" u="sng" strike="noStrike" kern="120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916980406490719E-2"/>
                  <c:y val="-3.2412997050332196E-2"/>
                </c:manualLayout>
              </c:layout>
              <c:spPr/>
              <c:txPr>
                <a:bodyPr/>
                <a:lstStyle/>
                <a:p>
                  <a:pPr>
                    <a:defRPr sz="3200" b="1">
                      <a:solidFill>
                        <a:schemeClr val="tx1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477148161685759E-2"/>
                  <c:y val="-3.4573863520354464E-2"/>
                </c:manualLayout>
              </c:layout>
              <c:spPr/>
              <c:txPr>
                <a:bodyPr/>
                <a:lstStyle/>
                <a:p>
                  <a:pPr>
                    <a:defRPr sz="3200" b="1">
                      <a:solidFill>
                        <a:schemeClr val="tx1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 b="1">
                    <a:solidFill>
                      <a:srgbClr val="0000FF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Plan1!$A$2:$A$3</c:f>
              <c:strCache>
                <c:ptCount val="2"/>
                <c:pt idx="0">
                  <c:v>ADM 1 PL</c:v>
                </c:pt>
                <c:pt idx="1">
                  <c:v>ADM + 1 PL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145</c:v>
                </c:pt>
                <c:pt idx="1">
                  <c:v>147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0298112"/>
        <c:axId val="160299648"/>
        <c:axId val="0"/>
      </c:bar3DChart>
      <c:catAx>
        <c:axId val="160298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160299648"/>
        <c:crosses val="autoZero"/>
        <c:auto val="1"/>
        <c:lblAlgn val="ctr"/>
        <c:lblOffset val="100"/>
        <c:noMultiLvlLbl val="0"/>
      </c:catAx>
      <c:valAx>
        <c:axId val="160299648"/>
        <c:scaling>
          <c:orientation val="minMax"/>
          <c:max val="2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298112"/>
        <c:crosses val="autoZero"/>
        <c:crossBetween val="between"/>
        <c:majorUnit val="20"/>
      </c:valAx>
    </c:plotArea>
    <c:plotVisOnly val="1"/>
    <c:dispBlanksAs val="gap"/>
    <c:showDLblsOverMax val="0"/>
  </c:chart>
  <c:spPr>
    <a:gradFill>
      <a:gsLst>
        <a:gs pos="0">
          <a:srgbClr val="FBEAC7"/>
        </a:gs>
        <a:gs pos="17999">
          <a:srgbClr val="FEE7F2"/>
        </a:gs>
        <a:gs pos="36000">
          <a:srgbClr val="FAC77D"/>
        </a:gs>
        <a:gs pos="61000">
          <a:srgbClr val="FBA97D"/>
        </a:gs>
        <a:gs pos="82001">
          <a:srgbClr val="FBD49C"/>
        </a:gs>
        <a:gs pos="100000">
          <a:srgbClr val="FEE7F2"/>
        </a:gs>
      </a:gsLst>
      <a:lin ang="5400000" scaled="0"/>
    </a:gra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100" b="1" i="0" u="sng" strike="noStrike" kern="120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Entidades</a:t>
            </a:r>
            <a:r>
              <a:rPr lang="en-US" sz="3100" b="1" i="0" u="sng" strike="noStrike" kern="120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'Plan1'!$B$1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916980406490719E-2"/>
                  <c:y val="-3.2412997050332196E-2"/>
                </c:manualLayout>
              </c:layout>
              <c:spPr/>
              <c:txPr>
                <a:bodyPr/>
                <a:lstStyle/>
                <a:p>
                  <a:pPr>
                    <a:defRPr sz="3200" b="1">
                      <a:solidFill>
                        <a:schemeClr val="tx1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47714816168579E-2"/>
                  <c:y val="-3.4573863520354499E-2"/>
                </c:manualLayout>
              </c:layout>
              <c:spPr/>
              <c:txPr>
                <a:bodyPr/>
                <a:lstStyle/>
                <a:p>
                  <a:pPr>
                    <a:defRPr sz="3200" b="1">
                      <a:solidFill>
                        <a:schemeClr val="tx1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 b="1">
                    <a:solidFill>
                      <a:srgbClr val="0000FF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'Plan1'!$A$2:$A$3</c:f>
              <c:strCache>
                <c:ptCount val="2"/>
                <c:pt idx="0">
                  <c:v>ADM 1 e 2 PL</c:v>
                </c:pt>
                <c:pt idx="1">
                  <c:v>ADM + 2 PL</c:v>
                </c:pt>
              </c:strCache>
            </c:strRef>
          </c:cat>
          <c:val>
            <c:numRef>
              <c:f>'Plan1'!$B$2:$B$3</c:f>
              <c:numCache>
                <c:formatCode>General</c:formatCode>
                <c:ptCount val="2"/>
                <c:pt idx="0">
                  <c:v>228</c:v>
                </c:pt>
                <c:pt idx="1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0371072"/>
        <c:axId val="160372608"/>
        <c:axId val="0"/>
      </c:bar3DChart>
      <c:catAx>
        <c:axId val="160371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160372608"/>
        <c:crosses val="autoZero"/>
        <c:auto val="1"/>
        <c:lblAlgn val="ctr"/>
        <c:lblOffset val="100"/>
        <c:noMultiLvlLbl val="0"/>
      </c:catAx>
      <c:valAx>
        <c:axId val="160372608"/>
        <c:scaling>
          <c:orientation val="minMax"/>
          <c:max val="2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371072"/>
        <c:crosses val="autoZero"/>
        <c:crossBetween val="between"/>
        <c:majorUnit val="20"/>
      </c:valAx>
    </c:plotArea>
    <c:plotVisOnly val="1"/>
    <c:dispBlanksAs val="gap"/>
    <c:showDLblsOverMax val="0"/>
  </c:chart>
  <c:spPr>
    <a:gradFill>
      <a:gsLst>
        <a:gs pos="0">
          <a:srgbClr val="FBEAC7"/>
        </a:gs>
        <a:gs pos="17999">
          <a:srgbClr val="FEE7F2"/>
        </a:gs>
        <a:gs pos="36000">
          <a:srgbClr val="FAC77D"/>
        </a:gs>
        <a:gs pos="61000">
          <a:srgbClr val="FBA97D"/>
        </a:gs>
        <a:gs pos="82001">
          <a:srgbClr val="FBD49C"/>
        </a:gs>
        <a:gs pos="100000">
          <a:srgbClr val="FEE7F2"/>
        </a:gs>
      </a:gsLst>
      <a:lin ang="5400000" scaled="0"/>
    </a:gra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pt-BR" sz="3100" b="1" i="0" u="sng" strike="noStrike" kern="120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pPr>
            <a:r>
              <a:rPr lang="pt-BR" sz="3100" b="1" i="0" u="sng" strike="noStrike" kern="120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Entidades </a:t>
            </a:r>
            <a:r>
              <a:rPr lang="pt-BR" sz="3100" b="1" i="0" u="sng" strike="noStrike" kern="120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Adm</a:t>
            </a:r>
            <a:r>
              <a:rPr lang="pt-BR" sz="3100" b="1" i="0" u="sng" strike="noStrike" kern="120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1 Plano por grupo</a:t>
            </a:r>
          </a:p>
        </c:rich>
      </c:tx>
      <c:layout>
        <c:manualLayout>
          <c:xMode val="edge"/>
          <c:yMode val="edge"/>
          <c:x val="0.24417845190543044"/>
          <c:y val="0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011560329626933E-2"/>
          <c:y val="3.4546810152737535E-2"/>
          <c:w val="0.91927853647126567"/>
          <c:h val="0.739411754296891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ADM + 1 PL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Plan1!$A$2:$A$6</c:f>
              <c:strCache>
                <c:ptCount val="5"/>
                <c:pt idx="0">
                  <c:v>     Grupo A          + de 15 Bilhões</c:v>
                </c:pt>
                <c:pt idx="1">
                  <c:v>   Grupo B            2 Bi a 15 Bi</c:v>
                </c:pt>
                <c:pt idx="2">
                  <c:v>Grupo C         500 mi a 2 Bi</c:v>
                </c:pt>
                <c:pt idx="3">
                  <c:v>Grupo D      100mi a 500mi</c:v>
                </c:pt>
                <c:pt idx="4">
                  <c:v>  Grupo E        até 100 mi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4</c:v>
                </c:pt>
                <c:pt idx="1">
                  <c:v>31</c:v>
                </c:pt>
                <c:pt idx="2">
                  <c:v>57</c:v>
                </c:pt>
                <c:pt idx="3">
                  <c:v>37</c:v>
                </c:pt>
                <c:pt idx="4">
                  <c:v>18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ADM 1 Pl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2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Plan1!$A$2:$A$6</c:f>
              <c:strCache>
                <c:ptCount val="5"/>
                <c:pt idx="0">
                  <c:v>     Grupo A          + de 15 Bilhões</c:v>
                </c:pt>
                <c:pt idx="1">
                  <c:v>   Grupo B            2 Bi a 15 Bi</c:v>
                </c:pt>
                <c:pt idx="2">
                  <c:v>Grupo C         500 mi a 2 Bi</c:v>
                </c:pt>
                <c:pt idx="3">
                  <c:v>Grupo D      100mi a 500mi</c:v>
                </c:pt>
                <c:pt idx="4">
                  <c:v>  Grupo E        até 100 mi</c:v>
                </c:pt>
              </c:strCache>
            </c:strRef>
          </c:cat>
          <c:val>
            <c:numRef>
              <c:f>Plan1!$C$2:$C$6</c:f>
              <c:numCache>
                <c:formatCode>_-* #,##0_-;\-* #,##0_-;_-* "-"??_-;_-@_-</c:formatCode>
                <c:ptCount val="5"/>
                <c:pt idx="1">
                  <c:v>4</c:v>
                </c:pt>
                <c:pt idx="2">
                  <c:v>21</c:v>
                </c:pt>
                <c:pt idx="3">
                  <c:v>63</c:v>
                </c:pt>
                <c:pt idx="4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7663872"/>
        <c:axId val="167669760"/>
        <c:axId val="0"/>
      </c:bar3DChart>
      <c:catAx>
        <c:axId val="167663872"/>
        <c:scaling>
          <c:orientation val="minMax"/>
        </c:scaling>
        <c:delete val="0"/>
        <c:axPos val="b"/>
        <c:majorTickMark val="out"/>
        <c:minorTickMark val="none"/>
        <c:tickLblPos val="nextTo"/>
        <c:crossAx val="167669760"/>
        <c:crosses val="autoZero"/>
        <c:auto val="1"/>
        <c:lblAlgn val="ctr"/>
        <c:lblOffset val="100"/>
        <c:noMultiLvlLbl val="0"/>
      </c:catAx>
      <c:valAx>
        <c:axId val="167669760"/>
        <c:scaling>
          <c:orientation val="minMax"/>
          <c:max val="12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7663872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0">
          <a:srgbClr val="FBEAC7"/>
        </a:gs>
        <a:gs pos="17999">
          <a:srgbClr val="FEE7F2"/>
        </a:gs>
        <a:gs pos="36000">
          <a:srgbClr val="FAC77D"/>
        </a:gs>
        <a:gs pos="61000">
          <a:srgbClr val="FBA97D"/>
        </a:gs>
        <a:gs pos="82001">
          <a:srgbClr val="FBD49C"/>
        </a:gs>
        <a:gs pos="100000">
          <a:srgbClr val="FEE7F2"/>
        </a:gs>
      </a:gsLst>
      <a:lin ang="5400000" scaled="0"/>
    </a:gra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pt-BR" sz="3100" b="1" i="0" u="sng" strike="noStrike" kern="120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pPr>
            <a:r>
              <a:rPr lang="pt-BR" sz="3100" b="1" i="0" u="sng" strike="noStrike" kern="120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Entidades Com </a:t>
            </a:r>
            <a:r>
              <a:rPr lang="pt-BR" sz="3100" b="1" i="0" u="sng" strike="noStrike" kern="120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Desp.Adm</a:t>
            </a:r>
            <a:r>
              <a:rPr lang="pt-BR" sz="3100" b="1" i="0" u="sng" strike="noStrike" kern="120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Acima de 1%</a:t>
            </a:r>
          </a:p>
        </c:rich>
      </c:tx>
      <c:layout>
        <c:manualLayout>
          <c:xMode val="edge"/>
          <c:yMode val="edge"/>
          <c:x val="0.17134162798229516"/>
          <c:y val="0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011560329626933E-2"/>
          <c:y val="3.4546810152737535E-2"/>
          <c:w val="0.91927853647126567"/>
          <c:h val="0.739411754296891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ADM + 1 PL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Plan1!$A$2:$A$6</c:f>
              <c:strCache>
                <c:ptCount val="5"/>
                <c:pt idx="0">
                  <c:v>     Grupo A          + de 15 Bilhões</c:v>
                </c:pt>
                <c:pt idx="1">
                  <c:v>   Grupo B            2 Bi a 15 Bi</c:v>
                </c:pt>
                <c:pt idx="2">
                  <c:v>Grupo C         500 mi a 2 Bi</c:v>
                </c:pt>
                <c:pt idx="3">
                  <c:v>Grupo D      100mi a 500mi</c:v>
                </c:pt>
                <c:pt idx="4">
                  <c:v>  Grupo E        até 100 mi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4</c:v>
                </c:pt>
                <c:pt idx="1">
                  <c:v>34</c:v>
                </c:pt>
                <c:pt idx="2">
                  <c:v>73</c:v>
                </c:pt>
                <c:pt idx="3">
                  <c:v>84</c:v>
                </c:pt>
                <c:pt idx="4">
                  <c:v>18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ADM 1 Pl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2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Plan1!$A$2:$A$6</c:f>
              <c:strCache>
                <c:ptCount val="5"/>
                <c:pt idx="0">
                  <c:v>     Grupo A          + de 15 Bilhões</c:v>
                </c:pt>
                <c:pt idx="1">
                  <c:v>   Grupo B            2 Bi a 15 Bi</c:v>
                </c:pt>
                <c:pt idx="2">
                  <c:v>Grupo C         500 mi a 2 Bi</c:v>
                </c:pt>
                <c:pt idx="3">
                  <c:v>Grupo D      100mi a 500mi</c:v>
                </c:pt>
                <c:pt idx="4">
                  <c:v>  Grupo E        até 100 mi</c:v>
                </c:pt>
              </c:strCache>
            </c:strRef>
          </c:cat>
          <c:val>
            <c:numRef>
              <c:f>Plan1!$C$2:$C$6</c:f>
              <c:numCache>
                <c:formatCode>_-* #,##0_-;\-* #,##0_-;_-* "-"??_-;_-@_-</c:formatCode>
                <c:ptCount val="5"/>
                <c:pt idx="1">
                  <c:v>1</c:v>
                </c:pt>
                <c:pt idx="2">
                  <c:v>5</c:v>
                </c:pt>
                <c:pt idx="3">
                  <c:v>16</c:v>
                </c:pt>
                <c:pt idx="4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9857280"/>
        <c:axId val="159895936"/>
        <c:axId val="0"/>
      </c:bar3DChart>
      <c:catAx>
        <c:axId val="159857280"/>
        <c:scaling>
          <c:orientation val="minMax"/>
        </c:scaling>
        <c:delete val="0"/>
        <c:axPos val="b"/>
        <c:majorTickMark val="out"/>
        <c:minorTickMark val="none"/>
        <c:tickLblPos val="nextTo"/>
        <c:crossAx val="159895936"/>
        <c:crosses val="autoZero"/>
        <c:auto val="1"/>
        <c:lblAlgn val="ctr"/>
        <c:lblOffset val="100"/>
        <c:noMultiLvlLbl val="0"/>
      </c:catAx>
      <c:valAx>
        <c:axId val="159895936"/>
        <c:scaling>
          <c:orientation val="minMax"/>
          <c:max val="12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98572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gradFill>
      <a:gsLst>
        <a:gs pos="0">
          <a:srgbClr val="FBEAC7"/>
        </a:gs>
        <a:gs pos="17999">
          <a:srgbClr val="FEE7F2"/>
        </a:gs>
        <a:gs pos="36000">
          <a:srgbClr val="FAC77D"/>
        </a:gs>
        <a:gs pos="61000">
          <a:srgbClr val="FBA97D"/>
        </a:gs>
        <a:gs pos="82001">
          <a:srgbClr val="FBD49C"/>
        </a:gs>
        <a:gs pos="100000">
          <a:srgbClr val="FEE7F2"/>
        </a:gs>
      </a:gsLst>
      <a:lin ang="5400000" scaled="0"/>
    </a:gra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3100" b="1" i="0" u="sng" strike="noStrike" kern="120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Entidades com Despesas </a:t>
            </a:r>
            <a:r>
              <a:rPr lang="pt-BR" sz="3100" b="1" i="0" u="sng" strike="noStrike" kern="120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Adm</a:t>
            </a:r>
            <a:r>
              <a:rPr lang="pt-BR" sz="3100" b="1" i="0" u="sng" strike="noStrike" kern="120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Acima 1%</a:t>
            </a:r>
            <a:endParaRPr lang="pt-BR" dirty="0"/>
          </a:p>
        </c:rich>
      </c:tx>
      <c:layout/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Desp.Até 1%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8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Plan1!$A$2:$A$3</c:f>
              <c:strCache>
                <c:ptCount val="2"/>
                <c:pt idx="0">
                  <c:v>Adm 1 PL</c:v>
                </c:pt>
                <c:pt idx="1">
                  <c:v>Adm + 1 PL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89</c:v>
                </c:pt>
                <c:pt idx="1">
                  <c:v>124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Desp.Acima 1%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8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Plan1!$A$2:$A$3</c:f>
              <c:strCache>
                <c:ptCount val="2"/>
                <c:pt idx="0">
                  <c:v>Adm 1 PL</c:v>
                </c:pt>
                <c:pt idx="1">
                  <c:v>Adm + 1 PL</c:v>
                </c:pt>
              </c:strCache>
            </c:strRef>
          </c:cat>
          <c:val>
            <c:numRef>
              <c:f>Plan1!$C$2:$C$3</c:f>
              <c:numCache>
                <c:formatCode>General</c:formatCode>
                <c:ptCount val="2"/>
                <c:pt idx="0">
                  <c:v>56</c:v>
                </c:pt>
                <c:pt idx="1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1194368"/>
        <c:axId val="161195904"/>
        <c:axId val="0"/>
      </c:bar3DChart>
      <c:catAx>
        <c:axId val="161194368"/>
        <c:scaling>
          <c:orientation val="minMax"/>
        </c:scaling>
        <c:delete val="0"/>
        <c:axPos val="b"/>
        <c:majorTickMark val="out"/>
        <c:minorTickMark val="none"/>
        <c:tickLblPos val="nextTo"/>
        <c:crossAx val="161195904"/>
        <c:crosses val="autoZero"/>
        <c:auto val="1"/>
        <c:lblAlgn val="ctr"/>
        <c:lblOffset val="100"/>
        <c:noMultiLvlLbl val="0"/>
      </c:catAx>
      <c:valAx>
        <c:axId val="161195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11943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gradFill>
      <a:gsLst>
        <a:gs pos="0">
          <a:srgbClr val="FBEAC7"/>
        </a:gs>
        <a:gs pos="17999">
          <a:srgbClr val="FEE7F2"/>
        </a:gs>
        <a:gs pos="36000">
          <a:srgbClr val="FAC77D"/>
        </a:gs>
        <a:gs pos="61000">
          <a:srgbClr val="FBA97D"/>
        </a:gs>
        <a:gs pos="82001">
          <a:srgbClr val="FBD49C"/>
        </a:gs>
        <a:gs pos="100000">
          <a:srgbClr val="FEE7F2"/>
        </a:gs>
      </a:gsLst>
      <a:lin ang="5400000" scaled="0"/>
    </a:gra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pt-BR" sz="3100" b="1" i="0" u="sng" strike="noStrike" kern="1200" baseline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pPr>
            <a:r>
              <a:rPr lang="pt-BR" sz="3100" b="1" i="0" u="sng" strike="noStrike" kern="120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Entidades Com despesas Acima de 1%</a:t>
            </a:r>
          </a:p>
        </c:rich>
      </c:tx>
      <c:layout/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Desp.Até 1%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0"/>
                  <c:y val="8.53884839846166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Plan1!$A$2:$A$4</c:f>
              <c:strCache>
                <c:ptCount val="3"/>
                <c:pt idx="0">
                  <c:v>PÚBLICO</c:v>
                </c:pt>
                <c:pt idx="1">
                  <c:v>PRIVADO</c:v>
                </c:pt>
                <c:pt idx="2">
                  <c:v>INSTITUIDOR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53</c:v>
                </c:pt>
                <c:pt idx="1">
                  <c:v>159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Desp.Acima 1%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8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Plan1!$A$2:$A$4</c:f>
              <c:strCache>
                <c:ptCount val="3"/>
                <c:pt idx="0">
                  <c:v>PÚBLICO</c:v>
                </c:pt>
                <c:pt idx="1">
                  <c:v>PRIVADO</c:v>
                </c:pt>
                <c:pt idx="2">
                  <c:v>INSTITUIDOR</c:v>
                </c:pt>
              </c:strCache>
            </c:strRef>
          </c:cat>
          <c:val>
            <c:numRef>
              <c:f>Plan1!$C$2:$C$4</c:f>
              <c:numCache>
                <c:formatCode>General</c:formatCode>
                <c:ptCount val="3"/>
                <c:pt idx="0">
                  <c:v>23</c:v>
                </c:pt>
                <c:pt idx="1">
                  <c:v>40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1232384"/>
        <c:axId val="161233920"/>
        <c:axId val="0"/>
      </c:bar3DChart>
      <c:catAx>
        <c:axId val="161232384"/>
        <c:scaling>
          <c:orientation val="minMax"/>
        </c:scaling>
        <c:delete val="0"/>
        <c:axPos val="b"/>
        <c:majorTickMark val="out"/>
        <c:minorTickMark val="none"/>
        <c:tickLblPos val="nextTo"/>
        <c:crossAx val="161233920"/>
        <c:crosses val="autoZero"/>
        <c:auto val="1"/>
        <c:lblAlgn val="ctr"/>
        <c:lblOffset val="100"/>
        <c:noMultiLvlLbl val="0"/>
      </c:catAx>
      <c:valAx>
        <c:axId val="161233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12323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gradFill>
      <a:gsLst>
        <a:gs pos="0">
          <a:srgbClr val="FBEAC7"/>
        </a:gs>
        <a:gs pos="17999">
          <a:srgbClr val="FEE7F2"/>
        </a:gs>
        <a:gs pos="36000">
          <a:srgbClr val="FAC77D"/>
        </a:gs>
        <a:gs pos="61000">
          <a:srgbClr val="FBA97D"/>
        </a:gs>
        <a:gs pos="82001">
          <a:srgbClr val="FBD49C"/>
        </a:gs>
        <a:gs pos="100000">
          <a:srgbClr val="FEE7F2"/>
        </a:gs>
      </a:gsLst>
      <a:lin ang="5400000" scaled="0"/>
    </a:gra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pt-BR" sz="3100" b="1" u="sng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pPr>
            <a:r>
              <a:rPr lang="pt-BR" sz="3100" b="1" u="sng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Total</a:t>
            </a:r>
            <a:r>
              <a:rPr lang="pt-BR" sz="3100" b="1" u="sng" kern="120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de Entidades por Grupo</a:t>
            </a:r>
            <a:endParaRPr lang="pt-BR" sz="3100" b="1" u="sng" kern="1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invertIfNegative val="0"/>
          <c:dLbls>
            <c:spPr>
              <a:scene3d>
                <a:camera prst="orthographicFront"/>
                <a:lightRig rig="threePt" dir="t"/>
              </a:scene3d>
              <a:sp3d>
                <a:bevelB w="6350"/>
              </a:sp3d>
            </c:spPr>
            <c:txPr>
              <a:bodyPr/>
              <a:lstStyle/>
              <a:p>
                <a:pPr>
                  <a:defRPr sz="2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Plan1!$A$2:$A$6</c:f>
              <c:strCache>
                <c:ptCount val="5"/>
                <c:pt idx="0">
                  <c:v>     Grupo A          + de 15 Bilhões</c:v>
                </c:pt>
                <c:pt idx="1">
                  <c:v>   Grupo B            2 Bi a 15 Bi</c:v>
                </c:pt>
                <c:pt idx="2">
                  <c:v>Grupo C         500 mi a 2 Bi</c:v>
                </c:pt>
                <c:pt idx="3">
                  <c:v>Grupo D      100mi a 500mi</c:v>
                </c:pt>
                <c:pt idx="4">
                  <c:v>  Grupo E        até 100 mi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4</c:v>
                </c:pt>
                <c:pt idx="1">
                  <c:v>35</c:v>
                </c:pt>
                <c:pt idx="2">
                  <c:v>78</c:v>
                </c:pt>
                <c:pt idx="3">
                  <c:v>100</c:v>
                </c:pt>
                <c:pt idx="4">
                  <c:v>75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</c:strCache>
            </c:strRef>
          </c:tx>
          <c:invertIfNegative val="0"/>
          <c:cat>
            <c:strRef>
              <c:f>Plan1!$A$2:$A$6</c:f>
              <c:strCache>
                <c:ptCount val="5"/>
                <c:pt idx="0">
                  <c:v>     Grupo A          + de 15 Bilhões</c:v>
                </c:pt>
                <c:pt idx="1">
                  <c:v>   Grupo B            2 Bi a 15 Bi</c:v>
                </c:pt>
                <c:pt idx="2">
                  <c:v>Grupo C         500 mi a 2 Bi</c:v>
                </c:pt>
                <c:pt idx="3">
                  <c:v>Grupo D      100mi a 500mi</c:v>
                </c:pt>
                <c:pt idx="4">
                  <c:v>  Grupo E        até 100 mi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</c:strCache>
            </c:strRef>
          </c:tx>
          <c:invertIfNegative val="0"/>
          <c:cat>
            <c:strRef>
              <c:f>Plan1!$A$2:$A$6</c:f>
              <c:strCache>
                <c:ptCount val="5"/>
                <c:pt idx="0">
                  <c:v>     Grupo A          + de 15 Bilhões</c:v>
                </c:pt>
                <c:pt idx="1">
                  <c:v>   Grupo B            2 Bi a 15 Bi</c:v>
                </c:pt>
                <c:pt idx="2">
                  <c:v>Grupo C         500 mi a 2 Bi</c:v>
                </c:pt>
                <c:pt idx="3">
                  <c:v>Grupo D      100mi a 500mi</c:v>
                </c:pt>
                <c:pt idx="4">
                  <c:v>  Grupo E        até 100 mi</c:v>
                </c:pt>
              </c:strCache>
            </c:strRef>
          </c:cat>
          <c:val>
            <c:numRef>
              <c:f>Plan1!$D$2:$D$6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155"/>
        <c:shape val="box"/>
        <c:axId val="125995648"/>
        <c:axId val="127813120"/>
        <c:axId val="0"/>
      </c:bar3DChart>
      <c:catAx>
        <c:axId val="125995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127813120"/>
        <c:crosses val="autoZero"/>
        <c:auto val="1"/>
        <c:lblAlgn val="ctr"/>
        <c:lblOffset val="100"/>
        <c:noMultiLvlLbl val="0"/>
      </c:catAx>
      <c:valAx>
        <c:axId val="127813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5995648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0">
          <a:srgbClr val="FBEAC7"/>
        </a:gs>
        <a:gs pos="17999">
          <a:srgbClr val="FEE7F2"/>
        </a:gs>
        <a:gs pos="36000">
          <a:srgbClr val="FAC77D"/>
        </a:gs>
        <a:gs pos="61000">
          <a:srgbClr val="FBA97D"/>
        </a:gs>
        <a:gs pos="82001">
          <a:srgbClr val="FBD49C"/>
        </a:gs>
        <a:gs pos="100000">
          <a:srgbClr val="FEE7F2"/>
        </a:gs>
      </a:gsLst>
      <a:lin ang="5400000" scaled="0"/>
    </a:gra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100" b="1" i="0" u="sng" strike="noStrike" kern="120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Total de </a:t>
            </a:r>
            <a:r>
              <a:rPr lang="en-US" sz="3100" b="1" i="0" u="sng" strike="noStrike" kern="120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Ativos</a:t>
            </a:r>
            <a:r>
              <a:rPr lang="en-US" sz="3100" b="1" i="0" u="sng" strike="noStrike" kern="120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100" b="1" i="0" u="sng" strike="noStrike" kern="120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por</a:t>
            </a:r>
            <a:r>
              <a:rPr lang="en-US" sz="3100" b="1" i="0" u="sng" strike="noStrike" kern="120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100" b="1" i="0" u="sng" strike="noStrike" kern="120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Grupo</a:t>
            </a:r>
            <a:endParaRPr lang="en-US" sz="3100" b="1" i="0" u="sng" strike="noStrike" kern="120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rgbClr val="B84542"/>
              </a:solidFill>
            </a:ln>
          </c:spPr>
          <c:invertIfNegative val="0"/>
          <c:dLbls>
            <c:dLbl>
              <c:idx val="0"/>
              <c:layout>
                <c:manualLayout>
                  <c:x val="7.1991612240251994E-3"/>
                  <c:y val="-1.7286931760177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1991612240251994E-3"/>
                  <c:y val="-1.72869317601771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3983224480504E-3"/>
                  <c:y val="-1.2965198820132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3983224480504E-3"/>
                  <c:y val="-1.9447798230199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43983224480504E-3"/>
                  <c:y val="-1.5126065290155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Plan1!$A$2:$A$6</c:f>
              <c:strCache>
                <c:ptCount val="5"/>
                <c:pt idx="0">
                  <c:v>     Grupo A          + de 15 Bilhões</c:v>
                </c:pt>
                <c:pt idx="1">
                  <c:v>   Grupo B            2 Bi a 15 Bi</c:v>
                </c:pt>
                <c:pt idx="2">
                  <c:v>Grupo C         500 mi a 2 Bi</c:v>
                </c:pt>
                <c:pt idx="3">
                  <c:v>Grupo D      100mi a 500mi</c:v>
                </c:pt>
                <c:pt idx="4">
                  <c:v>  Grupo E        até 100 mi</c:v>
                </c:pt>
              </c:strCache>
            </c:strRef>
          </c:cat>
          <c:val>
            <c:numRef>
              <c:f>Plan1!$B$2:$B$6</c:f>
              <c:numCache>
                <c:formatCode>_-* #,##0_-;\-* #,##0_-;_-* "-"??_-;_-@_-</c:formatCode>
                <c:ptCount val="5"/>
                <c:pt idx="0">
                  <c:v>277623</c:v>
                </c:pt>
                <c:pt idx="1">
                  <c:v>181992</c:v>
                </c:pt>
                <c:pt idx="2">
                  <c:v>76631</c:v>
                </c:pt>
                <c:pt idx="3">
                  <c:v>24610</c:v>
                </c:pt>
                <c:pt idx="4">
                  <c:v>3299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497664"/>
        <c:axId val="43188992"/>
        <c:axId val="0"/>
      </c:bar3DChart>
      <c:catAx>
        <c:axId val="144497664"/>
        <c:scaling>
          <c:orientation val="minMax"/>
        </c:scaling>
        <c:delete val="0"/>
        <c:axPos val="b"/>
        <c:majorTickMark val="out"/>
        <c:minorTickMark val="none"/>
        <c:tickLblPos val="nextTo"/>
        <c:crossAx val="43188992"/>
        <c:crosses val="autoZero"/>
        <c:auto val="1"/>
        <c:lblAlgn val="ctr"/>
        <c:lblOffset val="100"/>
        <c:noMultiLvlLbl val="0"/>
      </c:catAx>
      <c:valAx>
        <c:axId val="4318899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44497664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0">
          <a:srgbClr val="FBEAC7"/>
        </a:gs>
        <a:gs pos="17999">
          <a:srgbClr val="FEE7F2"/>
        </a:gs>
        <a:gs pos="36000">
          <a:srgbClr val="FAC77D"/>
        </a:gs>
        <a:gs pos="61000">
          <a:srgbClr val="FBA97D"/>
        </a:gs>
        <a:gs pos="82001">
          <a:srgbClr val="FBD49C"/>
        </a:gs>
        <a:gs pos="100000">
          <a:srgbClr val="FEE7F2"/>
        </a:gs>
      </a:gsLst>
      <a:lin ang="5400000" scaled="0"/>
    </a:gra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pt-BR" sz="3100" b="1" i="0" u="sng" strike="noStrike" kern="120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pPr>
            <a:r>
              <a:rPr lang="pt-BR" sz="3100" b="1" i="0" u="sng" strike="noStrike" kern="120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Entidades  x  Ativos</a:t>
            </a:r>
          </a:p>
        </c:rich>
      </c:tx>
      <c:layout/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Entidades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 b="1">
                    <a:solidFill>
                      <a:srgbClr val="0000FF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Plan1!$A$2:$A$6</c:f>
              <c:strCache>
                <c:ptCount val="5"/>
                <c:pt idx="0">
                  <c:v>     Grupo A          + de 15 Bilhões</c:v>
                </c:pt>
                <c:pt idx="1">
                  <c:v>   Grupo B            2 Bi a 15 Bi</c:v>
                </c:pt>
                <c:pt idx="2">
                  <c:v>Grupo C         500 mi a 2 Bi</c:v>
                </c:pt>
                <c:pt idx="3">
                  <c:v>Grupo D      100mi a 500mi</c:v>
                </c:pt>
                <c:pt idx="4">
                  <c:v>  Grupo E        até 100 mi</c:v>
                </c:pt>
              </c:strCache>
            </c:strRef>
          </c:cat>
          <c:val>
            <c:numRef>
              <c:f>Plan1!$B$2:$B$6</c:f>
              <c:numCache>
                <c:formatCode>0%</c:formatCode>
                <c:ptCount val="5"/>
                <c:pt idx="0">
                  <c:v>1.3700000000000018E-2</c:v>
                </c:pt>
                <c:pt idx="1">
                  <c:v>0.11990000000000002</c:v>
                </c:pt>
                <c:pt idx="2">
                  <c:v>0.2671</c:v>
                </c:pt>
                <c:pt idx="3">
                  <c:v>0.34250000000000008</c:v>
                </c:pt>
                <c:pt idx="4">
                  <c:v>0.25679999999999997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Ativos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2.9991633380114451E-2"/>
                  <c:y val="-6.48259941006645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13807621720826E-2"/>
                  <c:y val="-4.32173294004421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994422253409663E-2"/>
                  <c:y val="-1.72869317601771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rgbClr val="C0000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Plan1!$A$2:$A$6</c:f>
              <c:strCache>
                <c:ptCount val="5"/>
                <c:pt idx="0">
                  <c:v>     Grupo A          + de 15 Bilhões</c:v>
                </c:pt>
                <c:pt idx="1">
                  <c:v>   Grupo B            2 Bi a 15 Bi</c:v>
                </c:pt>
                <c:pt idx="2">
                  <c:v>Grupo C         500 mi a 2 Bi</c:v>
                </c:pt>
                <c:pt idx="3">
                  <c:v>Grupo D      100mi a 500mi</c:v>
                </c:pt>
                <c:pt idx="4">
                  <c:v>  Grupo E        até 100 mi</c:v>
                </c:pt>
              </c:strCache>
            </c:strRef>
          </c:cat>
          <c:val>
            <c:numRef>
              <c:f>Plan1!$C$2:$C$6</c:f>
              <c:numCache>
                <c:formatCode>0%</c:formatCode>
                <c:ptCount val="5"/>
                <c:pt idx="0">
                  <c:v>0.49210000000000031</c:v>
                </c:pt>
                <c:pt idx="1">
                  <c:v>0.32260000000000033</c:v>
                </c:pt>
                <c:pt idx="2">
                  <c:v>0.1358</c:v>
                </c:pt>
                <c:pt idx="3">
                  <c:v>4.36E-2</c:v>
                </c:pt>
                <c:pt idx="4">
                  <c:v>5.8000000000000013E-3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1509760"/>
        <c:axId val="141511296"/>
        <c:axId val="0"/>
      </c:bar3DChart>
      <c:catAx>
        <c:axId val="141509760"/>
        <c:scaling>
          <c:orientation val="minMax"/>
        </c:scaling>
        <c:delete val="0"/>
        <c:axPos val="b"/>
        <c:majorTickMark val="out"/>
        <c:minorTickMark val="none"/>
        <c:tickLblPos val="nextTo"/>
        <c:crossAx val="141511296"/>
        <c:crosses val="autoZero"/>
        <c:auto val="1"/>
        <c:lblAlgn val="ctr"/>
        <c:lblOffset val="100"/>
        <c:noMultiLvlLbl val="0"/>
      </c:catAx>
      <c:valAx>
        <c:axId val="141511296"/>
        <c:scaling>
          <c:orientation val="minMax"/>
          <c:max val="0.60000000000000064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415097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gradFill>
      <a:gsLst>
        <a:gs pos="0">
          <a:srgbClr val="FBEAC7"/>
        </a:gs>
        <a:gs pos="17999">
          <a:srgbClr val="FEE7F2"/>
        </a:gs>
        <a:gs pos="36000">
          <a:srgbClr val="FAC77D"/>
        </a:gs>
        <a:gs pos="61000">
          <a:srgbClr val="FBA97D"/>
        </a:gs>
        <a:gs pos="82001">
          <a:srgbClr val="FBD49C"/>
        </a:gs>
        <a:gs pos="100000">
          <a:srgbClr val="FEE7F2"/>
        </a:gs>
      </a:gsLst>
      <a:lin ang="5400000" scaled="0"/>
    </a:gra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100" b="1" i="0" u="sng" strike="noStrike" kern="120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Total de </a:t>
            </a:r>
            <a:r>
              <a:rPr lang="en-US" sz="3100" b="1" i="0" u="sng" strike="noStrike" kern="120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Despesas</a:t>
            </a:r>
            <a:r>
              <a:rPr lang="en-US" sz="3100" b="1" i="0" u="sng" strike="noStrike" kern="120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100" b="1" i="0" u="sng" strike="noStrike" kern="120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Anual</a:t>
            </a:r>
            <a:endParaRPr lang="en-US" sz="3100" b="1" i="0" u="sng" strike="noStrike" kern="120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-1.5126065290155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1991612240251994E-3"/>
                  <c:y val="-1.0804332350110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1.2965198820132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1991612240251994E-3"/>
                  <c:y val="-1.0804332350110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43983224480504E-3"/>
                  <c:y val="-1.72869317601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Plan1!$A$2:$A$6</c:f>
              <c:strCache>
                <c:ptCount val="5"/>
                <c:pt idx="0">
                  <c:v>     Grupo A          + de 15 Bilhões</c:v>
                </c:pt>
                <c:pt idx="1">
                  <c:v>   Grupo B            2 Bi a 15 Bi</c:v>
                </c:pt>
                <c:pt idx="2">
                  <c:v>Grupo C         500 mi a 2 Bi</c:v>
                </c:pt>
                <c:pt idx="3">
                  <c:v>Grupo D      100mi a 500mi</c:v>
                </c:pt>
                <c:pt idx="4">
                  <c:v>  Grupo E        até 100 mi</c:v>
                </c:pt>
              </c:strCache>
            </c:strRef>
          </c:cat>
          <c:val>
            <c:numRef>
              <c:f>Plan1!$B$2:$B$6</c:f>
              <c:numCache>
                <c:formatCode>_-* #,##0_-;\-* #,##0_-;_-* "-"??_-;_-@_-</c:formatCode>
                <c:ptCount val="5"/>
                <c:pt idx="0">
                  <c:v>483362.89</c:v>
                </c:pt>
                <c:pt idx="1">
                  <c:v>685218.66999999899</c:v>
                </c:pt>
                <c:pt idx="2">
                  <c:v>400319.64999999985</c:v>
                </c:pt>
                <c:pt idx="3">
                  <c:v>192720.12</c:v>
                </c:pt>
                <c:pt idx="4">
                  <c:v>3299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1800960"/>
        <c:axId val="141802496"/>
        <c:axId val="0"/>
      </c:bar3DChart>
      <c:catAx>
        <c:axId val="141800960"/>
        <c:scaling>
          <c:orientation val="minMax"/>
        </c:scaling>
        <c:delete val="0"/>
        <c:axPos val="b"/>
        <c:majorTickMark val="out"/>
        <c:minorTickMark val="none"/>
        <c:tickLblPos val="nextTo"/>
        <c:crossAx val="141802496"/>
        <c:crosses val="autoZero"/>
        <c:auto val="1"/>
        <c:lblAlgn val="ctr"/>
        <c:lblOffset val="100"/>
        <c:noMultiLvlLbl val="0"/>
      </c:catAx>
      <c:valAx>
        <c:axId val="14180249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41800960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0">
          <a:srgbClr val="FBEAC7"/>
        </a:gs>
        <a:gs pos="17999">
          <a:srgbClr val="FEE7F2"/>
        </a:gs>
        <a:gs pos="36000">
          <a:srgbClr val="FAC77D"/>
        </a:gs>
        <a:gs pos="61000">
          <a:srgbClr val="FBA97D"/>
        </a:gs>
        <a:gs pos="82001">
          <a:srgbClr val="FBD49C"/>
        </a:gs>
        <a:gs pos="100000">
          <a:srgbClr val="FEE7F2"/>
        </a:gs>
      </a:gsLst>
      <a:lin ang="5400000" scaled="0"/>
    </a:gra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3100" b="1" u="sng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Tipo</a:t>
            </a:r>
            <a:r>
              <a:rPr lang="pt-BR" sz="3100" b="1" u="sng" kern="120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de Despesas</a:t>
            </a:r>
            <a:endParaRPr lang="pt-BR" sz="3100" b="1" u="sng" kern="1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c:rich>
      </c:tx>
      <c:layout/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Pessoal e Encargos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Plan1!$A$2:$A$6</c:f>
              <c:strCache>
                <c:ptCount val="5"/>
                <c:pt idx="0">
                  <c:v>     Grupo A          + de 15 Bilhões</c:v>
                </c:pt>
                <c:pt idx="1">
                  <c:v>   Grupo B            2 Bi a 15 Bi</c:v>
                </c:pt>
                <c:pt idx="2">
                  <c:v>Grupo C         500 mi a 2 Bi</c:v>
                </c:pt>
                <c:pt idx="3">
                  <c:v>Grupo D      100mi a 500mi</c:v>
                </c:pt>
                <c:pt idx="4">
                  <c:v>  Grupo E        até 100 mi</c:v>
                </c:pt>
              </c:strCache>
            </c:strRef>
          </c:cat>
          <c:val>
            <c:numRef>
              <c:f>Plan1!$B$2:$B$6</c:f>
              <c:numCache>
                <c:formatCode>0%</c:formatCode>
                <c:ptCount val="5"/>
                <c:pt idx="0">
                  <c:v>0.54</c:v>
                </c:pt>
                <c:pt idx="1">
                  <c:v>0.45</c:v>
                </c:pt>
                <c:pt idx="2">
                  <c:v>0.45</c:v>
                </c:pt>
                <c:pt idx="3">
                  <c:v>0.33000000000000085</c:v>
                </c:pt>
                <c:pt idx="4">
                  <c:v>0.24000000000000021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Serviços de Terceiros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Plan1!$A$2:$A$6</c:f>
              <c:strCache>
                <c:ptCount val="5"/>
                <c:pt idx="0">
                  <c:v>     Grupo A          + de 15 Bilhões</c:v>
                </c:pt>
                <c:pt idx="1">
                  <c:v>   Grupo B            2 Bi a 15 Bi</c:v>
                </c:pt>
                <c:pt idx="2">
                  <c:v>Grupo C         500 mi a 2 Bi</c:v>
                </c:pt>
                <c:pt idx="3">
                  <c:v>Grupo D      100mi a 500mi</c:v>
                </c:pt>
                <c:pt idx="4">
                  <c:v>  Grupo E        até 100 mi</c:v>
                </c:pt>
              </c:strCache>
            </c:strRef>
          </c:cat>
          <c:val>
            <c:numRef>
              <c:f>Plan1!$C$2:$C$6</c:f>
              <c:numCache>
                <c:formatCode>0%</c:formatCode>
                <c:ptCount val="5"/>
                <c:pt idx="0">
                  <c:v>0.2</c:v>
                </c:pt>
                <c:pt idx="1">
                  <c:v>0.26</c:v>
                </c:pt>
                <c:pt idx="2">
                  <c:v>0.33000000000000085</c:v>
                </c:pt>
                <c:pt idx="3">
                  <c:v>0.46</c:v>
                </c:pt>
                <c:pt idx="4">
                  <c:v>0.56999999999999995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Demais Despesas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Plan1!$A$2:$A$6</c:f>
              <c:strCache>
                <c:ptCount val="5"/>
                <c:pt idx="0">
                  <c:v>     Grupo A          + de 15 Bilhões</c:v>
                </c:pt>
                <c:pt idx="1">
                  <c:v>   Grupo B            2 Bi a 15 Bi</c:v>
                </c:pt>
                <c:pt idx="2">
                  <c:v>Grupo C         500 mi a 2 Bi</c:v>
                </c:pt>
                <c:pt idx="3">
                  <c:v>Grupo D      100mi a 500mi</c:v>
                </c:pt>
                <c:pt idx="4">
                  <c:v>  Grupo E        até 100 mi</c:v>
                </c:pt>
              </c:strCache>
            </c:strRef>
          </c:cat>
          <c:val>
            <c:numRef>
              <c:f>Plan1!$D$2:$D$6</c:f>
              <c:numCache>
                <c:formatCode>0%</c:formatCode>
                <c:ptCount val="5"/>
                <c:pt idx="0">
                  <c:v>0.27</c:v>
                </c:pt>
                <c:pt idx="1">
                  <c:v>0.30000000000000032</c:v>
                </c:pt>
                <c:pt idx="2">
                  <c:v>0.23</c:v>
                </c:pt>
                <c:pt idx="3">
                  <c:v>0.21000000000000021</c:v>
                </c:pt>
                <c:pt idx="4">
                  <c:v>0.19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1757056"/>
        <c:axId val="141771136"/>
        <c:axId val="0"/>
      </c:bar3DChart>
      <c:catAx>
        <c:axId val="141757056"/>
        <c:scaling>
          <c:orientation val="minMax"/>
        </c:scaling>
        <c:delete val="0"/>
        <c:axPos val="b"/>
        <c:majorTickMark val="out"/>
        <c:minorTickMark val="none"/>
        <c:tickLblPos val="nextTo"/>
        <c:crossAx val="141771136"/>
        <c:crosses val="autoZero"/>
        <c:auto val="1"/>
        <c:lblAlgn val="ctr"/>
        <c:lblOffset val="100"/>
        <c:noMultiLvlLbl val="0"/>
      </c:catAx>
      <c:valAx>
        <c:axId val="1417711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417570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gradFill>
      <a:gsLst>
        <a:gs pos="0">
          <a:srgbClr val="FBEAC7"/>
        </a:gs>
        <a:gs pos="17999">
          <a:srgbClr val="FEE7F2"/>
        </a:gs>
        <a:gs pos="36000">
          <a:srgbClr val="FAC77D"/>
        </a:gs>
        <a:gs pos="61000">
          <a:srgbClr val="FBA97D"/>
        </a:gs>
        <a:gs pos="82001">
          <a:srgbClr val="FBD49C"/>
        </a:gs>
        <a:gs pos="100000">
          <a:srgbClr val="FEE7F2"/>
        </a:gs>
      </a:gsLst>
      <a:lin ang="5400000" scaled="0"/>
    </a:gra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3100" b="1" u="sng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Tipo</a:t>
            </a:r>
            <a:r>
              <a:rPr lang="pt-BR" sz="3100" b="1" u="sng" kern="120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de Despesas</a:t>
            </a:r>
            <a:endParaRPr lang="pt-BR" sz="3100" b="1" u="sng" kern="1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c:rich>
      </c:tx>
      <c:layout/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604420813991227E-2"/>
          <c:y val="3.4546810152737535E-2"/>
          <c:w val="0.8936856759869013"/>
          <c:h val="0.713187853140028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Pessoal e Encargos</c:v>
                </c:pt>
              </c:strCache>
            </c:strRef>
          </c:tx>
          <c:spPr>
            <a:noFill/>
          </c:spPr>
          <c:invertIfNegative val="0"/>
          <c:cat>
            <c:strRef>
              <c:f>Plan1!$A$2:$A$6</c:f>
              <c:strCache>
                <c:ptCount val="5"/>
                <c:pt idx="0">
                  <c:v>     Grupo A          + de 15 Bilhões</c:v>
                </c:pt>
                <c:pt idx="1">
                  <c:v>   Grupo B            2 Bi a 15 Bi</c:v>
                </c:pt>
                <c:pt idx="2">
                  <c:v>Grupo C         500 mi a 2 Bi</c:v>
                </c:pt>
                <c:pt idx="3">
                  <c:v>Grupo D      100mi a 500mi</c:v>
                </c:pt>
                <c:pt idx="4">
                  <c:v>  Grupo E        até 100 mi</c:v>
                </c:pt>
              </c:strCache>
            </c:strRef>
          </c:cat>
          <c:val>
            <c:numRef>
              <c:f>Plan1!$B$2:$B$6</c:f>
              <c:numCache>
                <c:formatCode>0%</c:formatCode>
                <c:ptCount val="5"/>
                <c:pt idx="0">
                  <c:v>0.54</c:v>
                </c:pt>
                <c:pt idx="1">
                  <c:v>0.45</c:v>
                </c:pt>
                <c:pt idx="2">
                  <c:v>0.45</c:v>
                </c:pt>
                <c:pt idx="3">
                  <c:v>0.33000000000000107</c:v>
                </c:pt>
                <c:pt idx="4">
                  <c:v>0.24000000000000021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Serviços de Terceiros</c:v>
                </c:pt>
              </c:strCache>
            </c:strRef>
          </c:tx>
          <c:spPr>
            <a:noFill/>
          </c:spPr>
          <c:invertIfNegative val="0"/>
          <c:cat>
            <c:strRef>
              <c:f>Plan1!$A$2:$A$6</c:f>
              <c:strCache>
                <c:ptCount val="5"/>
                <c:pt idx="0">
                  <c:v>     Grupo A          + de 15 Bilhões</c:v>
                </c:pt>
                <c:pt idx="1">
                  <c:v>   Grupo B            2 Bi a 15 Bi</c:v>
                </c:pt>
                <c:pt idx="2">
                  <c:v>Grupo C         500 mi a 2 Bi</c:v>
                </c:pt>
                <c:pt idx="3">
                  <c:v>Grupo D      100mi a 500mi</c:v>
                </c:pt>
                <c:pt idx="4">
                  <c:v>  Grupo E        até 100 mi</c:v>
                </c:pt>
              </c:strCache>
            </c:strRef>
          </c:cat>
          <c:val>
            <c:numRef>
              <c:f>Plan1!$C$2:$C$6</c:f>
              <c:numCache>
                <c:formatCode>0%</c:formatCode>
                <c:ptCount val="5"/>
                <c:pt idx="0">
                  <c:v>0.2</c:v>
                </c:pt>
                <c:pt idx="1">
                  <c:v>0.26</c:v>
                </c:pt>
                <c:pt idx="2">
                  <c:v>0.33000000000000107</c:v>
                </c:pt>
                <c:pt idx="3">
                  <c:v>0.46</c:v>
                </c:pt>
                <c:pt idx="4">
                  <c:v>0.56999999999999995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Demais Despesas</c:v>
                </c:pt>
              </c:strCache>
            </c:strRef>
          </c:tx>
          <c:spPr>
            <a:noFill/>
          </c:spPr>
          <c:invertIfNegative val="0"/>
          <c:cat>
            <c:strRef>
              <c:f>Plan1!$A$2:$A$6</c:f>
              <c:strCache>
                <c:ptCount val="5"/>
                <c:pt idx="0">
                  <c:v>     Grupo A          + de 15 Bilhões</c:v>
                </c:pt>
                <c:pt idx="1">
                  <c:v>   Grupo B            2 Bi a 15 Bi</c:v>
                </c:pt>
                <c:pt idx="2">
                  <c:v>Grupo C         500 mi a 2 Bi</c:v>
                </c:pt>
                <c:pt idx="3">
                  <c:v>Grupo D      100mi a 500mi</c:v>
                </c:pt>
                <c:pt idx="4">
                  <c:v>  Grupo E        até 100 mi</c:v>
                </c:pt>
              </c:strCache>
            </c:strRef>
          </c:cat>
          <c:val>
            <c:numRef>
              <c:f>Plan1!$D$2:$D$6</c:f>
              <c:numCache>
                <c:formatCode>0%</c:formatCode>
                <c:ptCount val="5"/>
                <c:pt idx="0">
                  <c:v>0.27</c:v>
                </c:pt>
                <c:pt idx="1">
                  <c:v>0.30000000000000032</c:v>
                </c:pt>
                <c:pt idx="2">
                  <c:v>0.23</c:v>
                </c:pt>
                <c:pt idx="3">
                  <c:v>0.21000000000000021</c:v>
                </c:pt>
                <c:pt idx="4">
                  <c:v>0.19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1883648"/>
        <c:axId val="141897728"/>
        <c:axId val="0"/>
      </c:bar3DChart>
      <c:catAx>
        <c:axId val="141883648"/>
        <c:scaling>
          <c:orientation val="minMax"/>
        </c:scaling>
        <c:delete val="0"/>
        <c:axPos val="b"/>
        <c:majorTickMark val="out"/>
        <c:minorTickMark val="none"/>
        <c:tickLblPos val="nextTo"/>
        <c:crossAx val="141897728"/>
        <c:crosses val="autoZero"/>
        <c:auto val="1"/>
        <c:lblAlgn val="ctr"/>
        <c:lblOffset val="100"/>
        <c:noMultiLvlLbl val="0"/>
      </c:catAx>
      <c:valAx>
        <c:axId val="1418977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41883648"/>
        <c:crosses val="autoZero"/>
        <c:crossBetween val="between"/>
      </c:valAx>
    </c:plotArea>
    <c:legend>
      <c:legendPos val="b"/>
      <c:legendEntry>
        <c:idx val="2"/>
        <c:delete val="1"/>
      </c:legendEntry>
      <c:layout/>
      <c:overlay val="0"/>
    </c:legend>
    <c:plotVisOnly val="1"/>
    <c:dispBlanksAs val="gap"/>
    <c:showDLblsOverMax val="0"/>
  </c:chart>
  <c:spPr>
    <a:gradFill>
      <a:gsLst>
        <a:gs pos="0">
          <a:srgbClr val="FBEAC7"/>
        </a:gs>
        <a:gs pos="17999">
          <a:srgbClr val="FEE7F2"/>
        </a:gs>
        <a:gs pos="36000">
          <a:srgbClr val="FAC77D"/>
        </a:gs>
        <a:gs pos="61000">
          <a:srgbClr val="FBA97D"/>
        </a:gs>
        <a:gs pos="82001">
          <a:srgbClr val="FBD49C"/>
        </a:gs>
        <a:gs pos="100000">
          <a:srgbClr val="FEE7F2"/>
        </a:gs>
      </a:gsLst>
      <a:lin ang="5400000" scaled="0"/>
    </a:gra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3100" b="1" i="0" u="sng" strike="noStrike" kern="120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pPr>
            <a:r>
              <a:rPr lang="pt-BR" sz="3100" b="1" i="0" u="sng" strike="noStrike" kern="120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POPULAÇÃO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425384144805527E-2"/>
                  <c:y val="-8.64346588008854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425384144805527E-2"/>
                  <c:y val="-8.64346588008858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566249235308963E-2"/>
                  <c:y val="-1.0804332350110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425384144805527E-2"/>
                  <c:y val="-1.5126065290155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853557162906201E-2"/>
                  <c:y val="-1.72869317601771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Plan1!$A$2:$A$6</c:f>
              <c:strCache>
                <c:ptCount val="5"/>
                <c:pt idx="0">
                  <c:v>     Grupo A          + de 15 Bilhões</c:v>
                </c:pt>
                <c:pt idx="1">
                  <c:v>   Grupo B            2 Bi a 15 Bi</c:v>
                </c:pt>
                <c:pt idx="2">
                  <c:v>Grupo C         500 mi a 2 Bi</c:v>
                </c:pt>
                <c:pt idx="3">
                  <c:v>Grupo D      100mi a 500mi</c:v>
                </c:pt>
                <c:pt idx="4">
                  <c:v>  Grupo E        até 100 mi</c:v>
                </c:pt>
              </c:strCache>
            </c:strRef>
          </c:cat>
          <c:val>
            <c:numRef>
              <c:f>Plan1!$B$2:$B$6</c:f>
              <c:numCache>
                <c:formatCode>_-* #,##0_-;\-* #,##0_-;_-* "-"??_-;_-@_-</c:formatCode>
                <c:ptCount val="5"/>
                <c:pt idx="0">
                  <c:v>484059</c:v>
                </c:pt>
                <c:pt idx="1">
                  <c:v>890693</c:v>
                </c:pt>
                <c:pt idx="2">
                  <c:v>829045</c:v>
                </c:pt>
                <c:pt idx="3">
                  <c:v>523268</c:v>
                </c:pt>
                <c:pt idx="4">
                  <c:v>150518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9434240"/>
        <c:axId val="159435776"/>
        <c:axId val="0"/>
      </c:bar3DChart>
      <c:catAx>
        <c:axId val="159434240"/>
        <c:scaling>
          <c:orientation val="minMax"/>
        </c:scaling>
        <c:delete val="0"/>
        <c:axPos val="b"/>
        <c:majorTickMark val="out"/>
        <c:minorTickMark val="none"/>
        <c:tickLblPos val="nextTo"/>
        <c:crossAx val="159435776"/>
        <c:crosses val="autoZero"/>
        <c:auto val="1"/>
        <c:lblAlgn val="ctr"/>
        <c:lblOffset val="100"/>
        <c:noMultiLvlLbl val="0"/>
      </c:catAx>
      <c:valAx>
        <c:axId val="159435776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crossAx val="159434240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0">
          <a:srgbClr val="FBEAC7"/>
        </a:gs>
        <a:gs pos="17999">
          <a:srgbClr val="FEE7F2"/>
        </a:gs>
        <a:gs pos="36000">
          <a:srgbClr val="FAC77D"/>
        </a:gs>
        <a:gs pos="61000">
          <a:srgbClr val="FBA97D"/>
        </a:gs>
        <a:gs pos="82001">
          <a:srgbClr val="FBD49C"/>
        </a:gs>
        <a:gs pos="100000">
          <a:srgbClr val="FEE7F2"/>
        </a:gs>
      </a:gsLst>
      <a:lin ang="5400000" scaled="0"/>
    </a:gra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3100" b="1" i="0" u="sng" strike="noStrike" kern="120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pPr>
            <a:r>
              <a:rPr lang="pt-BR" sz="3100" b="1" i="0" u="sng" strike="noStrike" kern="120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Despesa</a:t>
            </a:r>
            <a:r>
              <a:rPr lang="pt-BR" sz="3100" b="1" i="0" u="sng" strike="noStrike" kern="120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Per Capital 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853557162906201E-2"/>
                  <c:y val="-1.0804332350110735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rgbClr val="0000FF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281730181006874E-2"/>
                  <c:y val="-1.0804332350110735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rgbClr val="0000FF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1408650905034491E-3"/>
                  <c:y val="-1.9447798230199341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rgbClr val="0000FF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709903199107561E-2"/>
                  <c:y val="-1.9447798230199341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rgbClr val="0000FF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5690381086042655E-3"/>
                  <c:y val="-2.3769531170243597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rgbClr val="0000FF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Plan1!$A$2:$A$6</c:f>
              <c:strCache>
                <c:ptCount val="5"/>
                <c:pt idx="0">
                  <c:v>     Grupo A          + de 15 Bilhões</c:v>
                </c:pt>
                <c:pt idx="1">
                  <c:v>   Grupo B            2 Bi a 15 Bi</c:v>
                </c:pt>
                <c:pt idx="2">
                  <c:v>Grupo C         500 mi a 2 Bi</c:v>
                </c:pt>
                <c:pt idx="3">
                  <c:v>Grupo D      100mi a 500mi</c:v>
                </c:pt>
                <c:pt idx="4">
                  <c:v>  Grupo E        até 100 mi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998.56</c:v>
                </c:pt>
                <c:pt idx="1">
                  <c:v>769.31</c:v>
                </c:pt>
                <c:pt idx="2">
                  <c:v>482.87</c:v>
                </c:pt>
                <c:pt idx="3" formatCode="0.00">
                  <c:v>368.3</c:v>
                </c:pt>
                <c:pt idx="4">
                  <c:v>324.32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9609984"/>
        <c:axId val="159611520"/>
        <c:axId val="0"/>
      </c:bar3DChart>
      <c:catAx>
        <c:axId val="159609984"/>
        <c:scaling>
          <c:orientation val="minMax"/>
        </c:scaling>
        <c:delete val="0"/>
        <c:axPos val="b"/>
        <c:majorTickMark val="out"/>
        <c:minorTickMark val="none"/>
        <c:tickLblPos val="nextTo"/>
        <c:crossAx val="159611520"/>
        <c:crosses val="autoZero"/>
        <c:auto val="1"/>
        <c:lblAlgn val="ctr"/>
        <c:lblOffset val="100"/>
        <c:noMultiLvlLbl val="0"/>
      </c:catAx>
      <c:valAx>
        <c:axId val="159611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9609984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0">
          <a:srgbClr val="FBEAC7"/>
        </a:gs>
        <a:gs pos="17999">
          <a:srgbClr val="FEE7F2"/>
        </a:gs>
        <a:gs pos="36000">
          <a:srgbClr val="FAC77D"/>
        </a:gs>
        <a:gs pos="61000">
          <a:srgbClr val="FBA97D"/>
        </a:gs>
        <a:gs pos="82001">
          <a:srgbClr val="FBD49C"/>
        </a:gs>
        <a:gs pos="100000">
          <a:srgbClr val="FEE7F2"/>
        </a:gs>
      </a:gsLst>
      <a:lin ang="5400000" scaled="0"/>
    </a:gra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CD9E1F8-C30B-45EC-B113-697F2E3F0D4E}" type="datetimeFigureOut">
              <a:rPr lang="pt-BR"/>
              <a:pPr>
                <a:defRPr/>
              </a:pPr>
              <a:t>24/10/2012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E9009B-A1E3-4B54-A1B8-C03605ADC8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2105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75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56C14B-90EB-43E3-9CC1-E0DE5023C47F}" type="slidenum">
              <a:rPr lang="pt-BR" smtClean="0">
                <a:latin typeface="Arial" charset="0"/>
                <a:cs typeface="Arial" charset="0"/>
              </a:rPr>
              <a:pPr/>
              <a:t>1</a:t>
            </a:fld>
            <a:endParaRPr lang="pt-B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686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CDF5AE-9F1E-41A9-905C-E41E64074671}" type="slidenum">
              <a:rPr lang="pt-BR" smtClean="0">
                <a:latin typeface="Arial" charset="0"/>
                <a:cs typeface="Arial" charset="0"/>
              </a:rPr>
              <a:pPr/>
              <a:t>3</a:t>
            </a:fld>
            <a:endParaRPr lang="pt-B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696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9B538B-9CCE-46CD-A81E-574ABEBD9C59}" type="slidenum">
              <a:rPr lang="pt-BR" smtClean="0">
                <a:latin typeface="Arial" charset="0"/>
                <a:cs typeface="Arial" charset="0"/>
              </a:rPr>
              <a:pPr/>
              <a:t>5</a:t>
            </a:fld>
            <a:endParaRPr lang="pt-B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819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A02E0B-2680-4729-B03C-C6AA294D553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468313" y="2205038"/>
            <a:ext cx="8280400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2800"/>
              <a:t>A estrutura organizacional deve permitir o fluxo das informações entre os </a:t>
            </a:r>
            <a:r>
              <a:rPr lang="pt-BR" sz="2800" b="1" u="sng"/>
              <a:t>vários níveis </a:t>
            </a:r>
            <a:r>
              <a:rPr lang="pt-BR" sz="2800"/>
              <a:t>de gestão e adequado nível de supervisão.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68313" y="981075"/>
            <a:ext cx="8229600" cy="70643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1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FLUXO DE INFORMAÇÕES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971600" y="2564904"/>
            <a:ext cx="1944688" cy="792163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Arrecadação</a:t>
            </a:r>
          </a:p>
        </p:txBody>
      </p:sp>
      <p:sp>
        <p:nvSpPr>
          <p:cNvPr id="3" name="Elipse 2"/>
          <p:cNvSpPr/>
          <p:nvPr/>
        </p:nvSpPr>
        <p:spPr>
          <a:xfrm>
            <a:off x="3779912" y="1772816"/>
            <a:ext cx="1943100" cy="792163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Benefícios</a:t>
            </a:r>
          </a:p>
        </p:txBody>
      </p:sp>
      <p:sp>
        <p:nvSpPr>
          <p:cNvPr id="4" name="Elipse 3"/>
          <p:cNvSpPr/>
          <p:nvPr/>
        </p:nvSpPr>
        <p:spPr>
          <a:xfrm>
            <a:off x="6084168" y="2492896"/>
            <a:ext cx="2664296" cy="79216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ADMINISTRATIVO</a:t>
            </a:r>
          </a:p>
        </p:txBody>
      </p:sp>
      <p:sp>
        <p:nvSpPr>
          <p:cNvPr id="5" name="Elipse 4"/>
          <p:cNvSpPr/>
          <p:nvPr/>
        </p:nvSpPr>
        <p:spPr>
          <a:xfrm>
            <a:off x="3563888" y="5589240"/>
            <a:ext cx="1944687" cy="792163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Financeiro</a:t>
            </a:r>
          </a:p>
        </p:txBody>
      </p:sp>
      <p:sp>
        <p:nvSpPr>
          <p:cNvPr id="6" name="Elipse 5"/>
          <p:cNvSpPr/>
          <p:nvPr/>
        </p:nvSpPr>
        <p:spPr>
          <a:xfrm>
            <a:off x="6516216" y="4581128"/>
            <a:ext cx="2232025" cy="792163"/>
          </a:xfrm>
          <a:prstGeom prst="ellipse">
            <a:avLst/>
          </a:prstGeom>
          <a:solidFill>
            <a:srgbClr val="007434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Contabilidade</a:t>
            </a:r>
          </a:p>
        </p:txBody>
      </p:sp>
      <p:sp>
        <p:nvSpPr>
          <p:cNvPr id="7" name="Elipse 6"/>
          <p:cNvSpPr/>
          <p:nvPr/>
        </p:nvSpPr>
        <p:spPr>
          <a:xfrm>
            <a:off x="755576" y="4221088"/>
            <a:ext cx="2232025" cy="79216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Investimentos</a:t>
            </a:r>
          </a:p>
        </p:txBody>
      </p:sp>
      <p:cxnSp>
        <p:nvCxnSpPr>
          <p:cNvPr id="9" name="Conector de seta reta 8"/>
          <p:cNvCxnSpPr/>
          <p:nvPr/>
        </p:nvCxnSpPr>
        <p:spPr>
          <a:xfrm flipH="1">
            <a:off x="7451725" y="3284538"/>
            <a:ext cx="36513" cy="129698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H="1">
            <a:off x="4932363" y="3284538"/>
            <a:ext cx="2160587" cy="237648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>
            <a:endCxn id="0" idx="2"/>
          </p:cNvCxnSpPr>
          <p:nvPr/>
        </p:nvCxnSpPr>
        <p:spPr>
          <a:xfrm>
            <a:off x="2987675" y="4581525"/>
            <a:ext cx="3529013" cy="3952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>
            <a:off x="2987675" y="4724400"/>
            <a:ext cx="3529013" cy="36036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flipV="1">
            <a:off x="5292725" y="5229225"/>
            <a:ext cx="1582738" cy="5762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flipV="1">
            <a:off x="5435600" y="5300663"/>
            <a:ext cx="1657350" cy="57785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>
            <a:stCxn id="7" idx="5"/>
          </p:cNvCxnSpPr>
          <p:nvPr/>
        </p:nvCxnSpPr>
        <p:spPr>
          <a:xfrm>
            <a:off x="2660650" y="4897438"/>
            <a:ext cx="1047750" cy="835025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>
            <a:off x="2484438" y="4941888"/>
            <a:ext cx="1150937" cy="935037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>
            <a:off x="2484438" y="3284538"/>
            <a:ext cx="1800225" cy="23050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>
            <a:off x="2339975" y="3284538"/>
            <a:ext cx="1800225" cy="237648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/>
          <p:cNvCxnSpPr/>
          <p:nvPr/>
        </p:nvCxnSpPr>
        <p:spPr>
          <a:xfrm>
            <a:off x="2843213" y="2924175"/>
            <a:ext cx="4032250" cy="17287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>
            <a:off x="2843213" y="3068638"/>
            <a:ext cx="3816350" cy="165576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/>
          <p:nvPr/>
        </p:nvCxnSpPr>
        <p:spPr>
          <a:xfrm>
            <a:off x="5219700" y="2492375"/>
            <a:ext cx="1800225" cy="208915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de seta reta 51"/>
          <p:cNvCxnSpPr>
            <a:endCxn id="0" idx="0"/>
          </p:cNvCxnSpPr>
          <p:nvPr/>
        </p:nvCxnSpPr>
        <p:spPr>
          <a:xfrm flipH="1">
            <a:off x="4535488" y="2565400"/>
            <a:ext cx="180975" cy="30241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de seta reta 54"/>
          <p:cNvCxnSpPr/>
          <p:nvPr/>
        </p:nvCxnSpPr>
        <p:spPr>
          <a:xfrm>
            <a:off x="323850" y="6597650"/>
            <a:ext cx="1871663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de seta reta 56"/>
          <p:cNvCxnSpPr/>
          <p:nvPr/>
        </p:nvCxnSpPr>
        <p:spPr>
          <a:xfrm flipV="1">
            <a:off x="323850" y="6021388"/>
            <a:ext cx="1944688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ângulo de cantos arredondados 58"/>
          <p:cNvSpPr/>
          <p:nvPr/>
        </p:nvSpPr>
        <p:spPr>
          <a:xfrm>
            <a:off x="395288" y="5516563"/>
            <a:ext cx="1801812" cy="4333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rgbClr val="C00000"/>
                </a:solidFill>
              </a:rPr>
              <a:t>FLUXO PGA</a:t>
            </a:r>
          </a:p>
        </p:txBody>
      </p:sp>
      <p:sp>
        <p:nvSpPr>
          <p:cNvPr id="60" name="Retângulo de cantos arredondados 59"/>
          <p:cNvSpPr/>
          <p:nvPr/>
        </p:nvSpPr>
        <p:spPr>
          <a:xfrm>
            <a:off x="323850" y="6092825"/>
            <a:ext cx="2016125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rgbClr val="0070C0"/>
                </a:solidFill>
              </a:rPr>
              <a:t>FLUXO PLANO</a:t>
            </a:r>
          </a:p>
        </p:txBody>
      </p:sp>
      <p:sp>
        <p:nvSpPr>
          <p:cNvPr id="61" name="Rectangle 2"/>
          <p:cNvSpPr txBox="1">
            <a:spLocks noChangeArrowheads="1"/>
          </p:cNvSpPr>
          <p:nvPr/>
        </p:nvSpPr>
        <p:spPr>
          <a:xfrm>
            <a:off x="467544" y="980728"/>
            <a:ext cx="8676456" cy="64807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0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FLUXO DAS INFORMAÇÕES  DAS EFPC COM 1  PLANO </a:t>
            </a:r>
          </a:p>
        </p:txBody>
      </p:sp>
      <p:sp>
        <p:nvSpPr>
          <p:cNvPr id="83" name="Retângulo de cantos arredondados 82"/>
          <p:cNvSpPr/>
          <p:nvPr/>
        </p:nvSpPr>
        <p:spPr>
          <a:xfrm>
            <a:off x="250825" y="5805488"/>
            <a:ext cx="2881313" cy="5032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rgbClr val="007434"/>
                </a:solidFill>
              </a:rPr>
              <a:t>CLIENTES DE INFORMAÇÕES</a:t>
            </a:r>
          </a:p>
        </p:txBody>
      </p:sp>
      <p:cxnSp>
        <p:nvCxnSpPr>
          <p:cNvPr id="84" name="Conector de seta reta 83"/>
          <p:cNvCxnSpPr/>
          <p:nvPr/>
        </p:nvCxnSpPr>
        <p:spPr>
          <a:xfrm>
            <a:off x="539750" y="6381750"/>
            <a:ext cx="2376488" cy="0"/>
          </a:xfrm>
          <a:prstGeom prst="straightConnector1">
            <a:avLst/>
          </a:prstGeom>
          <a:ln w="57150">
            <a:solidFill>
              <a:srgbClr val="00743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tângulo de cantos arredondados 87"/>
          <p:cNvSpPr/>
          <p:nvPr/>
        </p:nvSpPr>
        <p:spPr>
          <a:xfrm>
            <a:off x="2915816" y="1556792"/>
            <a:ext cx="1728192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rgbClr val="0000FF"/>
                </a:solidFill>
              </a:rPr>
              <a:t>PREVIC</a:t>
            </a:r>
          </a:p>
        </p:txBody>
      </p:sp>
      <p:sp>
        <p:nvSpPr>
          <p:cNvPr id="89" name="Retângulo de cantos arredondados 88"/>
          <p:cNvSpPr/>
          <p:nvPr/>
        </p:nvSpPr>
        <p:spPr>
          <a:xfrm>
            <a:off x="6588224" y="4797152"/>
            <a:ext cx="1944216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rgbClr val="0000FF"/>
                </a:solidFill>
              </a:rPr>
              <a:t>CONSELHOS</a:t>
            </a:r>
          </a:p>
        </p:txBody>
      </p:sp>
      <p:sp>
        <p:nvSpPr>
          <p:cNvPr id="90" name="Retângulo de cantos arredondados 89"/>
          <p:cNvSpPr/>
          <p:nvPr/>
        </p:nvSpPr>
        <p:spPr>
          <a:xfrm>
            <a:off x="7020272" y="3501008"/>
            <a:ext cx="1728192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rgbClr val="0000FF"/>
                </a:solidFill>
              </a:rPr>
              <a:t>DIRETORIA</a:t>
            </a:r>
          </a:p>
        </p:txBody>
      </p:sp>
      <p:sp>
        <p:nvSpPr>
          <p:cNvPr id="91" name="Retângulo de cantos arredondados 90"/>
          <p:cNvSpPr/>
          <p:nvPr/>
        </p:nvSpPr>
        <p:spPr>
          <a:xfrm>
            <a:off x="5580112" y="1628800"/>
            <a:ext cx="1728192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rgbClr val="0000FF"/>
                </a:solidFill>
              </a:rPr>
              <a:t>RECEITA</a:t>
            </a:r>
            <a:r>
              <a:rPr lang="pt-BR" sz="2400" b="1" dirty="0"/>
              <a:t> </a:t>
            </a:r>
            <a:r>
              <a:rPr lang="pt-BR" sz="2400" b="1" dirty="0">
                <a:solidFill>
                  <a:srgbClr val="0000FF"/>
                </a:solidFill>
              </a:rPr>
              <a:t>FEDERAL</a:t>
            </a:r>
          </a:p>
        </p:txBody>
      </p:sp>
      <p:sp>
        <p:nvSpPr>
          <p:cNvPr id="92" name="Retângulo de cantos arredondados 91"/>
          <p:cNvSpPr/>
          <p:nvPr/>
        </p:nvSpPr>
        <p:spPr>
          <a:xfrm>
            <a:off x="5508104" y="5733256"/>
            <a:ext cx="2376264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rgbClr val="0000FF"/>
                </a:solidFill>
              </a:rPr>
              <a:t>PARTICIPANTES</a:t>
            </a:r>
          </a:p>
        </p:txBody>
      </p:sp>
      <p:sp>
        <p:nvSpPr>
          <p:cNvPr id="93" name="Retângulo de cantos arredondados 92"/>
          <p:cNvSpPr/>
          <p:nvPr/>
        </p:nvSpPr>
        <p:spPr>
          <a:xfrm>
            <a:off x="3059832" y="5949280"/>
            <a:ext cx="2160240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rgbClr val="0000FF"/>
                </a:solidFill>
              </a:rPr>
              <a:t>ASSOCIAÇÕES</a:t>
            </a:r>
          </a:p>
        </p:txBody>
      </p:sp>
      <p:cxnSp>
        <p:nvCxnSpPr>
          <p:cNvPr id="95" name="Conector de seta reta 94"/>
          <p:cNvCxnSpPr/>
          <p:nvPr/>
        </p:nvCxnSpPr>
        <p:spPr>
          <a:xfrm flipV="1">
            <a:off x="2916238" y="2205038"/>
            <a:ext cx="503237" cy="1439862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de seta reta 95"/>
          <p:cNvCxnSpPr/>
          <p:nvPr/>
        </p:nvCxnSpPr>
        <p:spPr>
          <a:xfrm flipV="1">
            <a:off x="3563938" y="2060575"/>
            <a:ext cx="2016125" cy="1655763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de seta reta 97"/>
          <p:cNvCxnSpPr/>
          <p:nvPr/>
        </p:nvCxnSpPr>
        <p:spPr>
          <a:xfrm flipV="1">
            <a:off x="3851275" y="3824288"/>
            <a:ext cx="3168650" cy="180975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de seta reta 99"/>
          <p:cNvCxnSpPr/>
          <p:nvPr/>
        </p:nvCxnSpPr>
        <p:spPr>
          <a:xfrm>
            <a:off x="3348038" y="4292600"/>
            <a:ext cx="3240087" cy="936625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de seta reta 102"/>
          <p:cNvCxnSpPr/>
          <p:nvPr/>
        </p:nvCxnSpPr>
        <p:spPr>
          <a:xfrm>
            <a:off x="2987824" y="4365104"/>
            <a:ext cx="2951162" cy="1366838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de seta reta 105"/>
          <p:cNvCxnSpPr/>
          <p:nvPr/>
        </p:nvCxnSpPr>
        <p:spPr>
          <a:xfrm>
            <a:off x="2699792" y="4365104"/>
            <a:ext cx="1263572" cy="1612853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de cantos arredondados 43"/>
          <p:cNvSpPr/>
          <p:nvPr/>
        </p:nvSpPr>
        <p:spPr>
          <a:xfrm>
            <a:off x="6444208" y="2636912"/>
            <a:ext cx="2699792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rgbClr val="0000FF"/>
                </a:solidFill>
              </a:rPr>
              <a:t>PATROCINADORES</a:t>
            </a:r>
          </a:p>
        </p:txBody>
      </p:sp>
      <p:cxnSp>
        <p:nvCxnSpPr>
          <p:cNvPr id="47" name="Conector de seta reta 46"/>
          <p:cNvCxnSpPr/>
          <p:nvPr/>
        </p:nvCxnSpPr>
        <p:spPr>
          <a:xfrm flipV="1">
            <a:off x="3708400" y="3068638"/>
            <a:ext cx="2806700" cy="720725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0"/>
                            </p:stCondLst>
                            <p:childTnLst>
                              <p:par>
                                <p:cTn id="1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000"/>
                            </p:stCondLst>
                            <p:childTnLst>
                              <p:par>
                                <p:cTn id="1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00"/>
                            </p:stCondLst>
                            <p:childTnLst>
                              <p:par>
                                <p:cTn id="23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62 -0.00509 L -0.53159 -0.14166 " pathEditMode="relative" rAng="0" ptsTypes="AA">
                                      <p:cBhvr>
                                        <p:cTn id="2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0" y="-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4000"/>
                            </p:stCondLst>
                            <p:childTnLst>
                              <p:par>
                                <p:cTn id="2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9" grpId="1"/>
      <p:bldP spid="60" grpId="0"/>
      <p:bldP spid="60" grpId="1"/>
      <p:bldP spid="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683568" y="4509120"/>
            <a:ext cx="1727200" cy="720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PLANO BD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2627784" y="4509120"/>
            <a:ext cx="1728787" cy="720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PLANO CD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4572000" y="4509120"/>
            <a:ext cx="1728788" cy="720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PLANO CV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6588224" y="4509120"/>
            <a:ext cx="1944216" cy="7200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b="1" dirty="0"/>
              <a:t>PGA</a:t>
            </a: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395288" y="1196975"/>
            <a:ext cx="7380287" cy="13208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 QUEM É O PGA ?  </a:t>
            </a:r>
          </a:p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pt-BR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6444208" y="4509120"/>
            <a:ext cx="2520280" cy="7200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b="1" dirty="0" smtClean="0"/>
              <a:t>SOCIEDADE</a:t>
            </a:r>
            <a:endParaRPr lang="pt-BR" sz="3600" b="1" dirty="0"/>
          </a:p>
        </p:txBody>
      </p:sp>
      <p:pic>
        <p:nvPicPr>
          <p:cNvPr id="49169" name="Picture 4" descr="j00791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4088" y="1052513"/>
            <a:ext cx="1839912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de cantos arredondados 13"/>
          <p:cNvSpPr/>
          <p:nvPr/>
        </p:nvSpPr>
        <p:spPr>
          <a:xfrm>
            <a:off x="683568" y="5229200"/>
            <a:ext cx="1727200" cy="28733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Fundo </a:t>
            </a:r>
            <a:r>
              <a:rPr lang="pt-BR" dirty="0" err="1"/>
              <a:t>Adm</a:t>
            </a:r>
            <a:r>
              <a:rPr lang="pt-BR" dirty="0"/>
              <a:t> BD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2627784" y="5229200"/>
            <a:ext cx="1728787" cy="28733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Fundo </a:t>
            </a:r>
            <a:r>
              <a:rPr lang="pt-BR" dirty="0" err="1"/>
              <a:t>Adm</a:t>
            </a:r>
            <a:r>
              <a:rPr lang="pt-BR" dirty="0"/>
              <a:t> CD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4572000" y="5229200"/>
            <a:ext cx="1728788" cy="28733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Fundo </a:t>
            </a:r>
            <a:r>
              <a:rPr lang="pt-BR" dirty="0" err="1"/>
              <a:t>Adm</a:t>
            </a:r>
            <a:r>
              <a:rPr lang="pt-BR" dirty="0"/>
              <a:t> CV</a:t>
            </a:r>
          </a:p>
        </p:txBody>
      </p:sp>
      <p:graphicFrame>
        <p:nvGraphicFramePr>
          <p:cNvPr id="49170" name="Object 12"/>
          <p:cNvGraphicFramePr>
            <a:graphicFrameLocks noChangeAspect="1"/>
          </p:cNvGraphicFramePr>
          <p:nvPr/>
        </p:nvGraphicFramePr>
        <p:xfrm>
          <a:off x="7235825" y="1125538"/>
          <a:ext cx="1908175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lip" r:id="rId4" imgW="3848040" imgH="5478120" progId="">
                  <p:embed/>
                </p:oleObj>
              </mc:Choice>
              <mc:Fallback>
                <p:oleObj name="Clip" r:id="rId4" imgW="3848040" imgH="547812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1125538"/>
                        <a:ext cx="1908175" cy="280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tângulo de cantos arredondados 23"/>
          <p:cNvSpPr/>
          <p:nvPr/>
        </p:nvSpPr>
        <p:spPr>
          <a:xfrm>
            <a:off x="3059832" y="2996952"/>
            <a:ext cx="2664296" cy="7200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b="1" dirty="0"/>
              <a:t>SOCIEDADE</a:t>
            </a: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1403648" y="4509120"/>
            <a:ext cx="1727200" cy="720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SÓCIO BD</a:t>
            </a: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3491880" y="4509120"/>
            <a:ext cx="1727200" cy="720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SÓCIO CD</a:t>
            </a: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5580112" y="4509120"/>
            <a:ext cx="1728788" cy="720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SÓCIO CV</a:t>
            </a: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323528" y="980728"/>
            <a:ext cx="8820472" cy="5877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000" b="1" dirty="0"/>
              <a:t>PRINCÍPIO DA ENTIDADE </a:t>
            </a:r>
            <a:r>
              <a:rPr lang="pt-BR" sz="3000" dirty="0"/>
              <a:t>– O Princípio da ENTIDADE reconhece o Patrimônio como objeto da Contabilidade e afirma </a:t>
            </a:r>
            <a:r>
              <a:rPr lang="pt-BR" sz="3000" b="1" u="sng" dirty="0">
                <a:solidFill>
                  <a:schemeClr val="bg1"/>
                </a:solidFill>
              </a:rPr>
              <a:t>a autonomia patrimonia</a:t>
            </a:r>
            <a:r>
              <a:rPr lang="pt-BR" sz="3000" dirty="0"/>
              <a:t>l, a necessidade da diferenciação de um </a:t>
            </a:r>
            <a:r>
              <a:rPr lang="pt-BR" sz="3000" b="1" u="sng" dirty="0">
                <a:solidFill>
                  <a:schemeClr val="bg1"/>
                </a:solidFill>
              </a:rPr>
              <a:t>Patrimônio particular </a:t>
            </a:r>
            <a:r>
              <a:rPr lang="pt-BR" sz="3000" dirty="0"/>
              <a:t>no universo dos patrimônios existentes, independentemente de pertencer a uma pessoa, um conjunto de pessoas, uma sociedade ou instituição de qualquer natureza ou finalidade, com ou sem fins lucrativos. Por </a:t>
            </a:r>
            <a:r>
              <a:rPr lang="pt-BR" sz="3000" dirty="0" err="1"/>
              <a:t>conseqüência</a:t>
            </a:r>
            <a:r>
              <a:rPr lang="pt-BR" sz="3000" dirty="0"/>
              <a:t>, nesta acepção, o Patrimônio não se confunde com aqueles dos seus sócios ou proprietários, no caso de sociedade ou instituição.</a:t>
            </a: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611560" y="1196752"/>
            <a:ext cx="8352928" cy="540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b="1" dirty="0"/>
              <a:t>PRINCÍPIO DA CONTINUIDADE </a:t>
            </a:r>
            <a:r>
              <a:rPr lang="pt-BR" sz="3200" dirty="0"/>
              <a:t>- O Princípio da Continuidade pressupõe que a Entidade continuará em operação no futuro e, portanto, a mensuração e a apresentação dos componentes do patrimônio levam em conta esta circunstância.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395536" y="1772816"/>
            <a:ext cx="7380287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rgbClr val="B845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É </a:t>
            </a:r>
            <a:r>
              <a:rPr lang="pt-BR" sz="4000" b="1" dirty="0">
                <a:solidFill>
                  <a:srgbClr val="B8454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do Plano ou é da Entidade ?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6588224" y="5229200"/>
            <a:ext cx="1944216" cy="10081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/>
              <a:t>FACULTATIVO</a:t>
            </a:r>
            <a:endParaRPr lang="pt-BR" sz="2200" b="1" dirty="0"/>
          </a:p>
        </p:txBody>
      </p:sp>
      <p:sp>
        <p:nvSpPr>
          <p:cNvPr id="29" name="Retângulo de cantos arredondados 28"/>
          <p:cNvSpPr/>
          <p:nvPr/>
        </p:nvSpPr>
        <p:spPr>
          <a:xfrm>
            <a:off x="3059832" y="2636912"/>
            <a:ext cx="2592288" cy="36004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CNPJ</a:t>
            </a:r>
            <a:endParaRPr lang="pt-BR" sz="2400" b="1" dirty="0"/>
          </a:p>
        </p:txBody>
      </p:sp>
      <p:sp>
        <p:nvSpPr>
          <p:cNvPr id="30" name="Retângulo de cantos arredondados 29"/>
          <p:cNvSpPr/>
          <p:nvPr/>
        </p:nvSpPr>
        <p:spPr>
          <a:xfrm>
            <a:off x="1475656" y="4221088"/>
            <a:ext cx="1656184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CPF</a:t>
            </a:r>
            <a:endParaRPr lang="pt-BR" sz="2400" b="1" dirty="0"/>
          </a:p>
        </p:txBody>
      </p:sp>
      <p:sp>
        <p:nvSpPr>
          <p:cNvPr id="31" name="Retângulo de cantos arredondados 30"/>
          <p:cNvSpPr/>
          <p:nvPr/>
        </p:nvSpPr>
        <p:spPr>
          <a:xfrm>
            <a:off x="3491880" y="4221088"/>
            <a:ext cx="1656184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CPF</a:t>
            </a:r>
            <a:endParaRPr lang="pt-BR" sz="2400" b="1" dirty="0"/>
          </a:p>
        </p:txBody>
      </p:sp>
      <p:sp>
        <p:nvSpPr>
          <p:cNvPr id="32" name="Retângulo de cantos arredondados 31"/>
          <p:cNvSpPr/>
          <p:nvPr/>
        </p:nvSpPr>
        <p:spPr>
          <a:xfrm>
            <a:off x="5580112" y="4221088"/>
            <a:ext cx="1728192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CPF</a:t>
            </a:r>
            <a:endParaRPr lang="pt-BR" sz="2400" b="1" dirty="0"/>
          </a:p>
        </p:txBody>
      </p:sp>
      <p:sp>
        <p:nvSpPr>
          <p:cNvPr id="35" name="Retângulo de cantos arredondados 34"/>
          <p:cNvSpPr/>
          <p:nvPr/>
        </p:nvSpPr>
        <p:spPr>
          <a:xfrm>
            <a:off x="683568" y="4221088"/>
            <a:ext cx="1656000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CNPB</a:t>
            </a:r>
            <a:endParaRPr lang="pt-BR" sz="2400" b="1" dirty="0"/>
          </a:p>
        </p:txBody>
      </p:sp>
      <p:sp>
        <p:nvSpPr>
          <p:cNvPr id="36" name="Retângulo de cantos arredondados 35"/>
          <p:cNvSpPr/>
          <p:nvPr/>
        </p:nvSpPr>
        <p:spPr>
          <a:xfrm>
            <a:off x="2699792" y="4221088"/>
            <a:ext cx="1656000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CNPB</a:t>
            </a:r>
            <a:endParaRPr lang="pt-BR" sz="2400" b="1" dirty="0"/>
          </a:p>
        </p:txBody>
      </p:sp>
      <p:sp>
        <p:nvSpPr>
          <p:cNvPr id="37" name="Retângulo de cantos arredondados 36"/>
          <p:cNvSpPr/>
          <p:nvPr/>
        </p:nvSpPr>
        <p:spPr>
          <a:xfrm>
            <a:off x="4572000" y="4221088"/>
            <a:ext cx="1656000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CNPB</a:t>
            </a:r>
            <a:endParaRPr lang="pt-BR" sz="2400" b="1" dirty="0"/>
          </a:p>
        </p:txBody>
      </p:sp>
      <p:sp>
        <p:nvSpPr>
          <p:cNvPr id="38" name="Retângulo de cantos arredondados 37"/>
          <p:cNvSpPr/>
          <p:nvPr/>
        </p:nvSpPr>
        <p:spPr>
          <a:xfrm>
            <a:off x="3059832" y="2996952"/>
            <a:ext cx="2664296" cy="7200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/>
              <a:t>ENTIDADE</a:t>
            </a:r>
            <a:endParaRPr lang="pt-BR" sz="3600" b="1" dirty="0"/>
          </a:p>
        </p:txBody>
      </p:sp>
      <p:sp>
        <p:nvSpPr>
          <p:cNvPr id="39" name="Retângulo de cantos arredondados 38"/>
          <p:cNvSpPr/>
          <p:nvPr/>
        </p:nvSpPr>
        <p:spPr>
          <a:xfrm>
            <a:off x="6588224" y="4221088"/>
            <a:ext cx="1944216" cy="2880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CNPA</a:t>
            </a:r>
            <a:endParaRPr lang="pt-BR" sz="2400" b="1" dirty="0"/>
          </a:p>
        </p:txBody>
      </p:sp>
      <p:sp>
        <p:nvSpPr>
          <p:cNvPr id="40" name="Retângulo de cantos arredondados 39"/>
          <p:cNvSpPr/>
          <p:nvPr/>
        </p:nvSpPr>
        <p:spPr>
          <a:xfrm>
            <a:off x="7668344" y="1772816"/>
            <a:ext cx="1296144" cy="144016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600" b="1" dirty="0" smtClean="0"/>
              <a:t>?</a:t>
            </a:r>
            <a:endParaRPr lang="pt-BR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-0.35833 -0.2203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1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4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65365 0.00023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" y="0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44115 0.04213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21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22848 0.08426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22" grpId="0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3" grpId="0" animBg="1"/>
      <p:bldP spid="28" grpId="0" animBg="1"/>
      <p:bldP spid="19" grpId="0"/>
      <p:bldP spid="19" grpId="1"/>
      <p:bldP spid="20" grpId="0" animBg="1"/>
      <p:bldP spid="20" grpId="1" animBg="1"/>
      <p:bldP spid="29" grpId="0" animBg="1"/>
      <p:bldP spid="29" grpId="1" animBg="1"/>
      <p:bldP spid="29" grpId="2" animBg="1"/>
      <p:bldP spid="29" grpId="3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0" grpId="2" animBg="1"/>
      <p:bldP spid="40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1547664" y="2204864"/>
            <a:ext cx="2952328" cy="7920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 smtClean="0"/>
              <a:t>PLANOS DE BENEFÍCIOS</a:t>
            </a:r>
            <a:endParaRPr lang="pt-BR" sz="2400" b="1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1619672" y="3284984"/>
            <a:ext cx="2808312" cy="7920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PATRIMÔNIO DE COBERTURA 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5652120" y="3284984"/>
            <a:ext cx="2592288" cy="7920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FUNDO ADMINISTRATIVO 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5796136" y="2204864"/>
            <a:ext cx="2160240" cy="7920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PGA</a:t>
            </a:r>
          </a:p>
        </p:txBody>
      </p:sp>
      <p:sp>
        <p:nvSpPr>
          <p:cNvPr id="9" name="Seta para baixo 8"/>
          <p:cNvSpPr/>
          <p:nvPr/>
        </p:nvSpPr>
        <p:spPr>
          <a:xfrm>
            <a:off x="1619672" y="4365104"/>
            <a:ext cx="2736304" cy="86409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smtClean="0"/>
              <a:t>FINALIDADE PLANO</a:t>
            </a:r>
            <a:endParaRPr lang="pt-BR" b="1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1475656" y="5445224"/>
            <a:ext cx="2952328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PAGAR BENEFÍCIOS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652120" y="5517232"/>
            <a:ext cx="2736304" cy="7920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PAGAR DESPESAS ADMINISTRATIVAS</a:t>
            </a:r>
          </a:p>
        </p:txBody>
      </p:sp>
      <p:sp>
        <p:nvSpPr>
          <p:cNvPr id="13" name="Seta para baixo 12"/>
          <p:cNvSpPr/>
          <p:nvPr/>
        </p:nvSpPr>
        <p:spPr>
          <a:xfrm>
            <a:off x="5580112" y="4365104"/>
            <a:ext cx="2664296" cy="86409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smtClean="0"/>
              <a:t>FINALIDADE PGA</a:t>
            </a:r>
            <a:endParaRPr lang="pt-BR" b="1"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67544" y="980728"/>
            <a:ext cx="8676456" cy="64807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0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PATRIMÔNIOS COM FINALIDADES DISTINTAS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69942E-6 L -0.03142 -0.3197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-160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21965E-6 L -0.00382 -0.3040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152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6763E-6 L -0.0158 -0.3357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-168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9" grpId="0" animBg="1"/>
      <p:bldP spid="10" grpId="0" animBg="1"/>
      <p:bldP spid="10" grpId="1" animBg="1"/>
      <p:bldP spid="12" grpId="0" animBg="1"/>
      <p:bldP spid="12" grpId="1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tângulo 4"/>
          <p:cNvSpPr>
            <a:spLocks noChangeArrowheads="1"/>
          </p:cNvSpPr>
          <p:nvPr/>
        </p:nvSpPr>
        <p:spPr bwMode="auto">
          <a:xfrm>
            <a:off x="574675" y="2133600"/>
            <a:ext cx="8389938" cy="3540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3200" b="1" u="sng" dirty="0" smtClean="0">
                <a:latin typeface="Calibri" pitchFamily="34" charset="0"/>
              </a:rPr>
              <a:t>Res.13 - Artigo </a:t>
            </a:r>
            <a:r>
              <a:rPr lang="pt-BR" sz="3200" b="1" u="sng" dirty="0">
                <a:latin typeface="Calibri" pitchFamily="34" charset="0"/>
              </a:rPr>
              <a:t>1º - § 1º </a:t>
            </a:r>
            <a:r>
              <a:rPr lang="pt-BR" sz="3200" dirty="0">
                <a:latin typeface="Calibri" pitchFamily="34" charset="0"/>
              </a:rPr>
              <a:t>A EFPC deverá observar padrões de segurança econômico-financeira e atuarial, com fins específicos de preservar a </a:t>
            </a:r>
            <a:r>
              <a:rPr lang="pt-BR" sz="3200" b="1" dirty="0">
                <a:latin typeface="Calibri" pitchFamily="34" charset="0"/>
              </a:rPr>
              <a:t>liquidez, a solvência e o equilíbrio</a:t>
            </a:r>
            <a:r>
              <a:rPr lang="pt-BR" sz="3200" dirty="0">
                <a:latin typeface="Calibri" pitchFamily="34" charset="0"/>
              </a:rPr>
              <a:t> dos planos de benefícios, isoladamente, e </a:t>
            </a:r>
            <a:r>
              <a:rPr lang="pt-BR" sz="3200" b="1" dirty="0">
                <a:solidFill>
                  <a:srgbClr val="FF0000"/>
                </a:solidFill>
                <a:latin typeface="Calibri" pitchFamily="34" charset="0"/>
              </a:rPr>
              <a:t>da própria entidade fechada de previdência complementa</a:t>
            </a:r>
            <a:r>
              <a:rPr lang="pt-BR" sz="3200" dirty="0">
                <a:solidFill>
                  <a:srgbClr val="FF0000"/>
                </a:solidFill>
                <a:latin typeface="Calibri" pitchFamily="34" charset="0"/>
              </a:rPr>
              <a:t>r</a:t>
            </a:r>
            <a:r>
              <a:rPr lang="pt-BR" sz="3200" dirty="0">
                <a:latin typeface="Calibri" pitchFamily="34" charset="0"/>
              </a:rPr>
              <a:t>, no conjunto de suas atividades.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683568" y="1196752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3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EQUILIBRIO DA ENTIDADE</a:t>
            </a:r>
            <a:endParaRPr lang="pt-BR" sz="30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971600" y="2780928"/>
            <a:ext cx="7272808" cy="850106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pt-BR" sz="4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ENTIDADE  =  CONDOMÍNIO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o 1"/>
          <p:cNvSpPr/>
          <p:nvPr/>
        </p:nvSpPr>
        <p:spPr>
          <a:xfrm>
            <a:off x="394544" y="5445720"/>
            <a:ext cx="2881312" cy="863600"/>
          </a:xfrm>
          <a:prstGeom prst="cub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chemeClr val="tx1"/>
                </a:solidFill>
              </a:rPr>
              <a:t>ADM = PGA</a:t>
            </a:r>
          </a:p>
        </p:txBody>
      </p:sp>
      <p:sp>
        <p:nvSpPr>
          <p:cNvPr id="3" name="Cubo 2"/>
          <p:cNvSpPr/>
          <p:nvPr/>
        </p:nvSpPr>
        <p:spPr>
          <a:xfrm>
            <a:off x="395536" y="4725640"/>
            <a:ext cx="2881312" cy="863600"/>
          </a:xfrm>
          <a:prstGeom prst="cub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1º andar = Plano 1</a:t>
            </a:r>
          </a:p>
        </p:txBody>
      </p:sp>
      <p:sp>
        <p:nvSpPr>
          <p:cNvPr id="4" name="Cubo 3"/>
          <p:cNvSpPr/>
          <p:nvPr/>
        </p:nvSpPr>
        <p:spPr>
          <a:xfrm>
            <a:off x="395536" y="4005560"/>
            <a:ext cx="2881312" cy="863600"/>
          </a:xfrm>
          <a:prstGeom prst="cub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2º andar = Plano 2</a:t>
            </a:r>
          </a:p>
        </p:txBody>
      </p:sp>
      <p:sp>
        <p:nvSpPr>
          <p:cNvPr id="5" name="Cubo 4"/>
          <p:cNvSpPr/>
          <p:nvPr/>
        </p:nvSpPr>
        <p:spPr>
          <a:xfrm>
            <a:off x="395536" y="3285480"/>
            <a:ext cx="2881312" cy="863600"/>
          </a:xfrm>
          <a:prstGeom prst="cub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3º andar = Plano 3</a:t>
            </a:r>
          </a:p>
        </p:txBody>
      </p:sp>
      <p:sp>
        <p:nvSpPr>
          <p:cNvPr id="9" name="Cubo 8"/>
          <p:cNvSpPr/>
          <p:nvPr/>
        </p:nvSpPr>
        <p:spPr>
          <a:xfrm>
            <a:off x="395536" y="2564904"/>
            <a:ext cx="2881312" cy="3744913"/>
          </a:xfrm>
          <a:prstGeom prst="cube">
            <a:avLst>
              <a:gd name="adj" fmla="val 52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39552" y="2996952"/>
            <a:ext cx="648072" cy="360040"/>
          </a:xfrm>
          <a:prstGeom prst="rect">
            <a:avLst/>
          </a:prstGeom>
          <a:ln w="127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403648" y="2996952"/>
            <a:ext cx="639688" cy="360040"/>
          </a:xfrm>
          <a:prstGeom prst="rect">
            <a:avLst/>
          </a:prstGeom>
          <a:ln w="127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2267744" y="2996952"/>
            <a:ext cx="648072" cy="360040"/>
          </a:xfrm>
          <a:prstGeom prst="rect">
            <a:avLst/>
          </a:prstGeom>
          <a:ln w="127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539552" y="3645024"/>
            <a:ext cx="648072" cy="360040"/>
          </a:xfrm>
          <a:prstGeom prst="rect">
            <a:avLst/>
          </a:prstGeom>
          <a:ln w="127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403648" y="3645024"/>
            <a:ext cx="648072" cy="360040"/>
          </a:xfrm>
          <a:prstGeom prst="rect">
            <a:avLst/>
          </a:prstGeom>
          <a:ln w="127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267744" y="3645024"/>
            <a:ext cx="648072" cy="360040"/>
          </a:xfrm>
          <a:prstGeom prst="rect">
            <a:avLst/>
          </a:prstGeom>
          <a:ln w="127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539552" y="4941168"/>
            <a:ext cx="648072" cy="360040"/>
          </a:xfrm>
          <a:prstGeom prst="rect">
            <a:avLst/>
          </a:prstGeom>
          <a:ln w="127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1403648" y="4293096"/>
            <a:ext cx="648072" cy="360040"/>
          </a:xfrm>
          <a:prstGeom prst="rect">
            <a:avLst/>
          </a:prstGeom>
          <a:ln w="127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2267744" y="4293096"/>
            <a:ext cx="648072" cy="360040"/>
          </a:xfrm>
          <a:prstGeom prst="rect">
            <a:avLst/>
          </a:prstGeom>
          <a:ln w="127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1403648" y="5517232"/>
            <a:ext cx="648072" cy="720080"/>
          </a:xfrm>
          <a:prstGeom prst="rect">
            <a:avLst/>
          </a:prstGeom>
          <a:ln w="127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539552" y="4293096"/>
            <a:ext cx="648072" cy="360040"/>
          </a:xfrm>
          <a:prstGeom prst="rect">
            <a:avLst/>
          </a:prstGeom>
          <a:ln w="127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1403648" y="4941168"/>
            <a:ext cx="648072" cy="360040"/>
          </a:xfrm>
          <a:prstGeom prst="rect">
            <a:avLst/>
          </a:prstGeom>
          <a:ln w="127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2267744" y="4941168"/>
            <a:ext cx="648072" cy="360040"/>
          </a:xfrm>
          <a:prstGeom prst="rect">
            <a:avLst/>
          </a:prstGeom>
          <a:ln w="127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0" name="Retângulo 29"/>
          <p:cNvSpPr/>
          <p:nvPr/>
        </p:nvSpPr>
        <p:spPr>
          <a:xfrm>
            <a:off x="611560" y="5661248"/>
            <a:ext cx="648072" cy="360040"/>
          </a:xfrm>
          <a:prstGeom prst="rect">
            <a:avLst/>
          </a:prstGeom>
          <a:ln w="127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2267744" y="5661248"/>
            <a:ext cx="648072" cy="360040"/>
          </a:xfrm>
          <a:prstGeom prst="rect">
            <a:avLst/>
          </a:prstGeom>
          <a:ln w="127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5" name="Cubo 34"/>
          <p:cNvSpPr/>
          <p:nvPr/>
        </p:nvSpPr>
        <p:spPr>
          <a:xfrm>
            <a:off x="395536" y="2564904"/>
            <a:ext cx="2881312" cy="863600"/>
          </a:xfrm>
          <a:prstGeom prst="cub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400" b="1" dirty="0"/>
          </a:p>
        </p:txBody>
      </p:sp>
      <p:sp>
        <p:nvSpPr>
          <p:cNvPr id="36" name="Pentágono 35"/>
          <p:cNvSpPr/>
          <p:nvPr/>
        </p:nvSpPr>
        <p:spPr>
          <a:xfrm flipH="1">
            <a:off x="4283968" y="3537072"/>
            <a:ext cx="180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/>
              <a:t>R$ 1.000.000</a:t>
            </a:r>
          </a:p>
        </p:txBody>
      </p:sp>
      <p:sp>
        <p:nvSpPr>
          <p:cNvPr id="37" name="Pentágono 36"/>
          <p:cNvSpPr/>
          <p:nvPr/>
        </p:nvSpPr>
        <p:spPr>
          <a:xfrm flipH="1">
            <a:off x="4283968" y="4185144"/>
            <a:ext cx="180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/>
              <a:t>R$ 1.500.000</a:t>
            </a:r>
          </a:p>
        </p:txBody>
      </p:sp>
      <p:sp>
        <p:nvSpPr>
          <p:cNvPr id="38" name="Pentágono 37"/>
          <p:cNvSpPr/>
          <p:nvPr/>
        </p:nvSpPr>
        <p:spPr>
          <a:xfrm flipH="1">
            <a:off x="4283968" y="4833216"/>
            <a:ext cx="180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/>
              <a:t>R$ 800.000</a:t>
            </a:r>
          </a:p>
        </p:txBody>
      </p:sp>
      <p:sp>
        <p:nvSpPr>
          <p:cNvPr id="40" name="Texto explicativo em seta para baixo 39"/>
          <p:cNvSpPr/>
          <p:nvPr/>
        </p:nvSpPr>
        <p:spPr>
          <a:xfrm>
            <a:off x="3347864" y="1340768"/>
            <a:ext cx="2736000" cy="1080000"/>
          </a:xfrm>
          <a:prstGeom prst="downArrowCallout">
            <a:avLst>
              <a:gd name="adj1" fmla="val 31044"/>
              <a:gd name="adj2" fmla="val 111478"/>
              <a:gd name="adj3" fmla="val 22178"/>
              <a:gd name="adj4" fmla="val 6497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PATRIMÔNIO</a:t>
            </a:r>
          </a:p>
        </p:txBody>
      </p:sp>
      <p:sp>
        <p:nvSpPr>
          <p:cNvPr id="41" name="Pentágono 40"/>
          <p:cNvSpPr/>
          <p:nvPr/>
        </p:nvSpPr>
        <p:spPr>
          <a:xfrm flipH="1">
            <a:off x="4283968" y="5481288"/>
            <a:ext cx="180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tx1"/>
                </a:solidFill>
              </a:rPr>
              <a:t>R$ 3.300.000</a:t>
            </a:r>
          </a:p>
        </p:txBody>
      </p:sp>
      <p:sp>
        <p:nvSpPr>
          <p:cNvPr id="42" name="Texto explicativo em seta para baixo 41"/>
          <p:cNvSpPr/>
          <p:nvPr/>
        </p:nvSpPr>
        <p:spPr>
          <a:xfrm>
            <a:off x="6228184" y="1340768"/>
            <a:ext cx="2700000" cy="1080000"/>
          </a:xfrm>
          <a:prstGeom prst="downArrowCallout">
            <a:avLst>
              <a:gd name="adj1" fmla="val 25000"/>
              <a:gd name="adj2" fmla="val 110067"/>
              <a:gd name="adj3" fmla="val 25000"/>
              <a:gd name="adj4" fmla="val 6497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TAXA DE CONDOMÍNIO </a:t>
            </a:r>
          </a:p>
        </p:txBody>
      </p:sp>
      <p:sp>
        <p:nvSpPr>
          <p:cNvPr id="43" name="Pentágono 42"/>
          <p:cNvSpPr/>
          <p:nvPr/>
        </p:nvSpPr>
        <p:spPr>
          <a:xfrm flipH="1">
            <a:off x="7308304" y="3537072"/>
            <a:ext cx="1620000" cy="540000"/>
          </a:xfrm>
          <a:prstGeom prst="homePlate">
            <a:avLst>
              <a:gd name="adj" fmla="val 592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/>
              <a:t>R$ 8.000</a:t>
            </a:r>
          </a:p>
        </p:txBody>
      </p:sp>
      <p:sp>
        <p:nvSpPr>
          <p:cNvPr id="44" name="Pentágono 43"/>
          <p:cNvSpPr/>
          <p:nvPr/>
        </p:nvSpPr>
        <p:spPr>
          <a:xfrm flipH="1">
            <a:off x="7308304" y="4185144"/>
            <a:ext cx="1620000" cy="540000"/>
          </a:xfrm>
          <a:prstGeom prst="homePlate">
            <a:avLst>
              <a:gd name="adj" fmla="val 5362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/>
              <a:t>R$ 13.000</a:t>
            </a:r>
          </a:p>
        </p:txBody>
      </p:sp>
      <p:sp>
        <p:nvSpPr>
          <p:cNvPr id="45" name="Pentágono 44"/>
          <p:cNvSpPr/>
          <p:nvPr/>
        </p:nvSpPr>
        <p:spPr>
          <a:xfrm flipH="1">
            <a:off x="7308304" y="4869160"/>
            <a:ext cx="1620000" cy="504056"/>
          </a:xfrm>
          <a:prstGeom prst="homePlate">
            <a:avLst>
              <a:gd name="adj" fmla="val 7055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/>
              <a:t>R$ 7.000</a:t>
            </a:r>
          </a:p>
        </p:txBody>
      </p:sp>
      <p:sp>
        <p:nvSpPr>
          <p:cNvPr id="46" name="Pentágono 45"/>
          <p:cNvSpPr/>
          <p:nvPr/>
        </p:nvSpPr>
        <p:spPr>
          <a:xfrm flipH="1">
            <a:off x="7308304" y="5481288"/>
            <a:ext cx="1656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tx1"/>
                </a:solidFill>
              </a:rPr>
              <a:t>R$ 28.000</a:t>
            </a:r>
          </a:p>
        </p:txBody>
      </p:sp>
      <p:sp>
        <p:nvSpPr>
          <p:cNvPr id="47" name="Texto explicativo em seta para baixo 46"/>
          <p:cNvSpPr/>
          <p:nvPr/>
        </p:nvSpPr>
        <p:spPr>
          <a:xfrm>
            <a:off x="467544" y="1340768"/>
            <a:ext cx="2736304" cy="1080000"/>
          </a:xfrm>
          <a:prstGeom prst="downArrowCallout">
            <a:avLst>
              <a:gd name="adj1" fmla="val 25000"/>
              <a:gd name="adj2" fmla="val 120939"/>
              <a:gd name="adj3" fmla="val 25000"/>
              <a:gd name="adj4" fmla="val 6497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DESPESAS ADM</a:t>
            </a:r>
          </a:p>
        </p:txBody>
      </p:sp>
      <p:sp>
        <p:nvSpPr>
          <p:cNvPr id="48" name="Pentágono 47"/>
          <p:cNvSpPr/>
          <p:nvPr/>
        </p:nvSpPr>
        <p:spPr>
          <a:xfrm flipH="1">
            <a:off x="1403648" y="5481288"/>
            <a:ext cx="180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tx1"/>
                </a:solidFill>
              </a:rPr>
              <a:t>R$ 25.700</a:t>
            </a:r>
          </a:p>
        </p:txBody>
      </p:sp>
      <p:sp>
        <p:nvSpPr>
          <p:cNvPr id="49" name="Pentágono 48"/>
          <p:cNvSpPr/>
          <p:nvPr/>
        </p:nvSpPr>
        <p:spPr>
          <a:xfrm flipH="1">
            <a:off x="1403648" y="4833216"/>
            <a:ext cx="180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bg1"/>
                </a:solidFill>
              </a:rPr>
              <a:t>R$ 6.230</a:t>
            </a:r>
          </a:p>
        </p:txBody>
      </p:sp>
      <p:sp>
        <p:nvSpPr>
          <p:cNvPr id="50" name="Pentágono 49"/>
          <p:cNvSpPr/>
          <p:nvPr/>
        </p:nvSpPr>
        <p:spPr>
          <a:xfrm flipH="1">
            <a:off x="1403648" y="4185144"/>
            <a:ext cx="180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bg1"/>
                </a:solidFill>
              </a:rPr>
              <a:t>R$ 11.681</a:t>
            </a:r>
          </a:p>
        </p:txBody>
      </p:sp>
      <p:sp>
        <p:nvSpPr>
          <p:cNvPr id="51" name="Pentágono 50"/>
          <p:cNvSpPr/>
          <p:nvPr/>
        </p:nvSpPr>
        <p:spPr>
          <a:xfrm flipH="1">
            <a:off x="1403648" y="3537072"/>
            <a:ext cx="180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bg1"/>
                </a:solidFill>
              </a:rPr>
              <a:t>R$ 7.787</a:t>
            </a:r>
          </a:p>
        </p:txBody>
      </p:sp>
      <p:sp>
        <p:nvSpPr>
          <p:cNvPr id="53" name="Retângulo de cantos arredondados 52"/>
          <p:cNvSpPr/>
          <p:nvPr/>
        </p:nvSpPr>
        <p:spPr>
          <a:xfrm>
            <a:off x="467544" y="3573016"/>
            <a:ext cx="936104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30,30%</a:t>
            </a:r>
          </a:p>
        </p:txBody>
      </p:sp>
      <p:sp>
        <p:nvSpPr>
          <p:cNvPr id="54" name="Retângulo de cantos arredondados 53"/>
          <p:cNvSpPr/>
          <p:nvPr/>
        </p:nvSpPr>
        <p:spPr>
          <a:xfrm>
            <a:off x="467544" y="4869160"/>
            <a:ext cx="936104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24,24%</a:t>
            </a:r>
          </a:p>
        </p:txBody>
      </p:sp>
      <p:sp>
        <p:nvSpPr>
          <p:cNvPr id="55" name="Retângulo de cantos arredondados 54"/>
          <p:cNvSpPr/>
          <p:nvPr/>
        </p:nvSpPr>
        <p:spPr>
          <a:xfrm>
            <a:off x="467544" y="4221088"/>
            <a:ext cx="936104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45,45%</a:t>
            </a:r>
          </a:p>
        </p:txBody>
      </p:sp>
      <p:sp>
        <p:nvSpPr>
          <p:cNvPr id="56" name="Retângulo de cantos arredondados 55"/>
          <p:cNvSpPr/>
          <p:nvPr/>
        </p:nvSpPr>
        <p:spPr>
          <a:xfrm>
            <a:off x="467544" y="5517232"/>
            <a:ext cx="936104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</a:rPr>
              <a:t>100 %</a:t>
            </a:r>
          </a:p>
        </p:txBody>
      </p:sp>
      <p:sp>
        <p:nvSpPr>
          <p:cNvPr id="57" name="Texto explicativo em seta para baixo 56"/>
          <p:cNvSpPr/>
          <p:nvPr/>
        </p:nvSpPr>
        <p:spPr>
          <a:xfrm>
            <a:off x="6228184" y="1340768"/>
            <a:ext cx="2700000" cy="1080000"/>
          </a:xfrm>
          <a:prstGeom prst="downArrowCallout">
            <a:avLst>
              <a:gd name="adj1" fmla="val 25000"/>
              <a:gd name="adj2" fmla="val 118533"/>
              <a:gd name="adj3" fmla="val 25000"/>
              <a:gd name="adj4" fmla="val 6497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</a:rPr>
              <a:t>CONSTITUIÇÃO FUNDO ADM </a:t>
            </a:r>
          </a:p>
        </p:txBody>
      </p:sp>
      <p:sp>
        <p:nvSpPr>
          <p:cNvPr id="58" name="Pentágono 57"/>
          <p:cNvSpPr/>
          <p:nvPr/>
        </p:nvSpPr>
        <p:spPr>
          <a:xfrm flipH="1">
            <a:off x="7308304" y="3501008"/>
            <a:ext cx="162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bg1"/>
                </a:solidFill>
              </a:rPr>
              <a:t>R$ 212</a:t>
            </a:r>
          </a:p>
        </p:txBody>
      </p:sp>
      <p:sp>
        <p:nvSpPr>
          <p:cNvPr id="59" name="Pentágono 58"/>
          <p:cNvSpPr/>
          <p:nvPr/>
        </p:nvSpPr>
        <p:spPr>
          <a:xfrm flipH="1">
            <a:off x="7308304" y="4185144"/>
            <a:ext cx="162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bg1"/>
                </a:solidFill>
              </a:rPr>
              <a:t>R$ 1.318</a:t>
            </a:r>
          </a:p>
        </p:txBody>
      </p:sp>
      <p:sp>
        <p:nvSpPr>
          <p:cNvPr id="60" name="Pentágono 59"/>
          <p:cNvSpPr/>
          <p:nvPr/>
        </p:nvSpPr>
        <p:spPr>
          <a:xfrm flipH="1">
            <a:off x="7308304" y="4833216"/>
            <a:ext cx="162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bg1"/>
                </a:solidFill>
              </a:rPr>
              <a:t>R$ 769</a:t>
            </a:r>
          </a:p>
        </p:txBody>
      </p:sp>
      <p:sp>
        <p:nvSpPr>
          <p:cNvPr id="61" name="Pentágono 60"/>
          <p:cNvSpPr/>
          <p:nvPr/>
        </p:nvSpPr>
        <p:spPr>
          <a:xfrm flipH="1">
            <a:off x="7308304" y="5481288"/>
            <a:ext cx="162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tx1"/>
                </a:solidFill>
              </a:rPr>
              <a:t>R$ 2.300</a:t>
            </a:r>
          </a:p>
        </p:txBody>
      </p:sp>
      <p:sp>
        <p:nvSpPr>
          <p:cNvPr id="63" name="Texto explicativo em seta para baixo 62"/>
          <p:cNvSpPr/>
          <p:nvPr/>
        </p:nvSpPr>
        <p:spPr>
          <a:xfrm>
            <a:off x="467544" y="1340768"/>
            <a:ext cx="2808312" cy="1080000"/>
          </a:xfrm>
          <a:prstGeom prst="downArrowCallout">
            <a:avLst>
              <a:gd name="adj1" fmla="val 25000"/>
              <a:gd name="adj2" fmla="val 121751"/>
              <a:gd name="adj3" fmla="val 25000"/>
              <a:gd name="adj4" fmla="val 6497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chemeClr val="tx1"/>
                </a:solidFill>
              </a:rPr>
              <a:t>CONDOMÍNIO</a:t>
            </a:r>
          </a:p>
        </p:txBody>
      </p:sp>
      <p:sp>
        <p:nvSpPr>
          <p:cNvPr id="64" name="Texto explicativo em seta para baixo 63"/>
          <p:cNvSpPr/>
          <p:nvPr/>
        </p:nvSpPr>
        <p:spPr>
          <a:xfrm>
            <a:off x="468536" y="1339652"/>
            <a:ext cx="2808312" cy="1080000"/>
          </a:xfrm>
          <a:prstGeom prst="downArrowCallout">
            <a:avLst>
              <a:gd name="adj1" fmla="val 35583"/>
              <a:gd name="adj2" fmla="val 121751"/>
              <a:gd name="adj3" fmla="val 25000"/>
              <a:gd name="adj4" fmla="val 6497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chemeClr val="tx1"/>
                </a:solidFill>
              </a:rPr>
              <a:t>ADMINISTRAÇÃO</a:t>
            </a:r>
          </a:p>
        </p:txBody>
      </p:sp>
      <p:sp>
        <p:nvSpPr>
          <p:cNvPr id="65" name="Texto explicativo em seta para baixo 64"/>
          <p:cNvSpPr/>
          <p:nvPr/>
        </p:nvSpPr>
        <p:spPr>
          <a:xfrm>
            <a:off x="6231512" y="1340768"/>
            <a:ext cx="2700000" cy="1080000"/>
          </a:xfrm>
          <a:prstGeom prst="downArrowCallout">
            <a:avLst>
              <a:gd name="adj1" fmla="val 25400"/>
              <a:gd name="adj2" fmla="val 118534"/>
              <a:gd name="adj3" fmla="val 25000"/>
              <a:gd name="adj4" fmla="val 6497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CUSTEIO ADMINISTRATIVO </a:t>
            </a:r>
          </a:p>
        </p:txBody>
      </p:sp>
      <p:sp>
        <p:nvSpPr>
          <p:cNvPr id="52" name="Retângulo de cantos arredondados 51"/>
          <p:cNvSpPr/>
          <p:nvPr/>
        </p:nvSpPr>
        <p:spPr>
          <a:xfrm>
            <a:off x="3347864" y="3537072"/>
            <a:ext cx="936104" cy="540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30,30%</a:t>
            </a:r>
          </a:p>
        </p:txBody>
      </p:sp>
      <p:sp>
        <p:nvSpPr>
          <p:cNvPr id="66" name="Retângulo de cantos arredondados 65"/>
          <p:cNvSpPr/>
          <p:nvPr/>
        </p:nvSpPr>
        <p:spPr>
          <a:xfrm>
            <a:off x="3347864" y="4185144"/>
            <a:ext cx="936104" cy="540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45,45%</a:t>
            </a:r>
          </a:p>
        </p:txBody>
      </p:sp>
      <p:sp>
        <p:nvSpPr>
          <p:cNvPr id="67" name="Retângulo de cantos arredondados 66"/>
          <p:cNvSpPr/>
          <p:nvPr/>
        </p:nvSpPr>
        <p:spPr>
          <a:xfrm>
            <a:off x="3347864" y="4833216"/>
            <a:ext cx="936104" cy="540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24,24%</a:t>
            </a:r>
          </a:p>
        </p:txBody>
      </p:sp>
      <p:sp>
        <p:nvSpPr>
          <p:cNvPr id="68" name="Retângulo de cantos arredondados 67"/>
          <p:cNvSpPr/>
          <p:nvPr/>
        </p:nvSpPr>
        <p:spPr>
          <a:xfrm>
            <a:off x="3347864" y="5481288"/>
            <a:ext cx="936104" cy="540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</a:rPr>
              <a:t>100%</a:t>
            </a:r>
          </a:p>
        </p:txBody>
      </p:sp>
      <p:sp>
        <p:nvSpPr>
          <p:cNvPr id="69" name="Retângulo de cantos arredondados 68"/>
          <p:cNvSpPr/>
          <p:nvPr/>
        </p:nvSpPr>
        <p:spPr>
          <a:xfrm>
            <a:off x="6300192" y="4185144"/>
            <a:ext cx="936000" cy="540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0,86%</a:t>
            </a:r>
          </a:p>
        </p:txBody>
      </p:sp>
      <p:sp>
        <p:nvSpPr>
          <p:cNvPr id="70" name="Retângulo de cantos arredondados 69"/>
          <p:cNvSpPr/>
          <p:nvPr/>
        </p:nvSpPr>
        <p:spPr>
          <a:xfrm>
            <a:off x="6300192" y="4833216"/>
            <a:ext cx="936000" cy="540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0,87%</a:t>
            </a:r>
          </a:p>
        </p:txBody>
      </p:sp>
      <p:sp>
        <p:nvSpPr>
          <p:cNvPr id="71" name="Retângulo de cantos arredondados 70"/>
          <p:cNvSpPr/>
          <p:nvPr/>
        </p:nvSpPr>
        <p:spPr>
          <a:xfrm>
            <a:off x="6300192" y="5481288"/>
            <a:ext cx="936000" cy="540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</a:rPr>
              <a:t>0,85</a:t>
            </a:r>
            <a:r>
              <a:rPr lang="pt-BR" b="1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72" name="Retângulo de cantos arredondados 71"/>
          <p:cNvSpPr/>
          <p:nvPr/>
        </p:nvSpPr>
        <p:spPr>
          <a:xfrm>
            <a:off x="6300192" y="3573016"/>
            <a:ext cx="936000" cy="54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9,21%</a:t>
            </a:r>
          </a:p>
        </p:txBody>
      </p:sp>
      <p:sp>
        <p:nvSpPr>
          <p:cNvPr id="73" name="Retângulo de cantos arredondados 72"/>
          <p:cNvSpPr/>
          <p:nvPr/>
        </p:nvSpPr>
        <p:spPr>
          <a:xfrm>
            <a:off x="6300192" y="4221088"/>
            <a:ext cx="936000" cy="54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57,30%</a:t>
            </a:r>
          </a:p>
        </p:txBody>
      </p:sp>
      <p:sp>
        <p:nvSpPr>
          <p:cNvPr id="74" name="Retângulo de cantos arredondados 73"/>
          <p:cNvSpPr/>
          <p:nvPr/>
        </p:nvSpPr>
        <p:spPr>
          <a:xfrm>
            <a:off x="6300192" y="4869160"/>
            <a:ext cx="936000" cy="54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33,49%</a:t>
            </a:r>
          </a:p>
        </p:txBody>
      </p:sp>
      <p:sp>
        <p:nvSpPr>
          <p:cNvPr id="75" name="Retângulo de cantos arredondados 74"/>
          <p:cNvSpPr/>
          <p:nvPr/>
        </p:nvSpPr>
        <p:spPr>
          <a:xfrm>
            <a:off x="6300192" y="5517232"/>
            <a:ext cx="936000" cy="54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ysClr val="windowText" lastClr="000000"/>
                </a:solidFill>
              </a:rPr>
              <a:t>100%</a:t>
            </a:r>
          </a:p>
        </p:txBody>
      </p:sp>
      <p:sp>
        <p:nvSpPr>
          <p:cNvPr id="78" name="Retângulo de cantos arredondados 77"/>
          <p:cNvSpPr/>
          <p:nvPr/>
        </p:nvSpPr>
        <p:spPr>
          <a:xfrm>
            <a:off x="6300192" y="3573016"/>
            <a:ext cx="936000" cy="540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0,80%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00"/>
                            </p:stCondLst>
                            <p:childTnLst>
                              <p:par>
                                <p:cTn id="23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000"/>
                            </p:stCondLst>
                            <p:childTnLst>
                              <p:par>
                                <p:cTn id="29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31285 0.00509 " pathEditMode="relative" rAng="0" ptsTypes="AA">
                                      <p:cBhvr>
                                        <p:cTn id="29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300"/>
                                    </p:animMotion>
                                  </p:childTnLst>
                                </p:cTn>
                              </p:par>
                              <p:par>
                                <p:cTn id="29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31285 0.00509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300"/>
                                    </p:animMotion>
                                  </p:childTnLst>
                                </p:cTn>
                              </p:par>
                              <p:par>
                                <p:cTn id="29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8.67052E-7 L -0.32483 -0.00254 " pathEditMode="relative" rAng="0" ptsTypes="AA">
                                      <p:cBhvr>
                                        <p:cTn id="29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-100"/>
                                    </p:animMotion>
                                  </p:childTnLst>
                                </p:cTn>
                              </p:par>
                              <p:par>
                                <p:cTn id="29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-0.32292 -0.00532 " pathEditMode="relative" rAng="0" ptsTypes="AA">
                                      <p:cBhvr>
                                        <p:cTn id="29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0" y="-30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32483 -0.00532 " pathEditMode="relative" rAng="0" ptsTypes="AA">
                                      <p:cBhvr>
                                        <p:cTn id="29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-300"/>
                                    </p:animMotion>
                                  </p:childTnLst>
                                </p:cTn>
                              </p:par>
                              <p:par>
                                <p:cTn id="30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-0.32674 -0.00255 " pathEditMode="relative" rAng="0" ptsTypes="AA">
                                      <p:cBhvr>
                                        <p:cTn id="30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-100"/>
                                    </p:animMotion>
                                  </p:childTnLst>
                                </p:cTn>
                              </p:par>
                              <p:par>
                                <p:cTn id="30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-0.31892 -0.00254 " pathEditMode="relative" rAng="0" ptsTypes="AA">
                                      <p:cBhvr>
                                        <p:cTn id="30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0" y="-100"/>
                                    </p:animMotion>
                                  </p:childTnLst>
                                </p:cTn>
                              </p:par>
                              <p:par>
                                <p:cTn id="30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31892 -0.00255 " pathEditMode="relative" rAng="0" ptsTypes="AA">
                                      <p:cBhvr>
                                        <p:cTn id="30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0" y="-100"/>
                                    </p:animMotion>
                                  </p:childTnLst>
                                </p:cTn>
                              </p:par>
                              <p:par>
                                <p:cTn id="30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60116E-6 L -0.31892 -0.00277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0" y="-100"/>
                                    </p:animMotion>
                                  </p:childTnLst>
                                </p:cTn>
                              </p:par>
                              <p:par>
                                <p:cTn id="30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31892 -0.00255 " pathEditMode="relative" rAng="0" ptsTypes="AA">
                                      <p:cBhvr>
                                        <p:cTn id="30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00787 L 0.00191 0.28889 " pathEditMode="relative" rAng="0" ptsTypes="AA">
                                      <p:cBhvr>
                                        <p:cTn id="36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14800"/>
                                    </p:animMotion>
                                  </p:childTnLst>
                                </p:cTn>
                              </p:par>
                              <p:par>
                                <p:cTn id="3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0741E-7 L 0.00799 0.18912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9400"/>
                                    </p:animMotion>
                                  </p:childTnLst>
                                </p:cTn>
                              </p:par>
                              <p:par>
                                <p:cTn id="36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L 0.0059 0.08935 " pathEditMode="relative" rAng="0" ptsTypes="AA">
                                      <p:cBhvr>
                                        <p:cTn id="36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4500"/>
                                    </p:animMotion>
                                  </p:childTnLst>
                                </p:cTn>
                              </p:par>
                              <p:par>
                                <p:cTn id="36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6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2000"/>
                            </p:stCondLst>
                            <p:childTnLst>
                              <p:par>
                                <p:cTn id="36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48" grpId="0" animBg="1"/>
      <p:bldP spid="49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4" grpId="0" animBg="1"/>
      <p:bldP spid="72" grpId="0" animBg="1"/>
      <p:bldP spid="73" grpId="0" animBg="1"/>
      <p:bldP spid="7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o 1"/>
          <p:cNvSpPr/>
          <p:nvPr/>
        </p:nvSpPr>
        <p:spPr>
          <a:xfrm>
            <a:off x="394544" y="5445720"/>
            <a:ext cx="2881312" cy="863600"/>
          </a:xfrm>
          <a:prstGeom prst="cub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chemeClr val="tx1"/>
                </a:solidFill>
              </a:rPr>
              <a:t>ADM = PGA</a:t>
            </a:r>
          </a:p>
        </p:txBody>
      </p:sp>
      <p:sp>
        <p:nvSpPr>
          <p:cNvPr id="3" name="Cubo 2"/>
          <p:cNvSpPr/>
          <p:nvPr/>
        </p:nvSpPr>
        <p:spPr>
          <a:xfrm>
            <a:off x="395536" y="4725640"/>
            <a:ext cx="2881312" cy="863600"/>
          </a:xfrm>
          <a:prstGeom prst="cub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400" b="1" dirty="0"/>
          </a:p>
        </p:txBody>
      </p:sp>
      <p:sp>
        <p:nvSpPr>
          <p:cNvPr id="4" name="Cubo 3"/>
          <p:cNvSpPr/>
          <p:nvPr/>
        </p:nvSpPr>
        <p:spPr>
          <a:xfrm>
            <a:off x="395536" y="4005560"/>
            <a:ext cx="2881312" cy="863600"/>
          </a:xfrm>
          <a:prstGeom prst="cub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400" b="1" dirty="0"/>
          </a:p>
        </p:txBody>
      </p:sp>
      <p:sp>
        <p:nvSpPr>
          <p:cNvPr id="5" name="Cubo 4"/>
          <p:cNvSpPr/>
          <p:nvPr/>
        </p:nvSpPr>
        <p:spPr>
          <a:xfrm>
            <a:off x="395536" y="3285480"/>
            <a:ext cx="2881312" cy="863600"/>
          </a:xfrm>
          <a:prstGeom prst="cub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400" b="1" dirty="0"/>
          </a:p>
        </p:txBody>
      </p:sp>
      <p:sp>
        <p:nvSpPr>
          <p:cNvPr id="9" name="Cubo 8"/>
          <p:cNvSpPr/>
          <p:nvPr/>
        </p:nvSpPr>
        <p:spPr>
          <a:xfrm>
            <a:off x="395536" y="2636912"/>
            <a:ext cx="2881312" cy="3744913"/>
          </a:xfrm>
          <a:prstGeom prst="cube">
            <a:avLst>
              <a:gd name="adj" fmla="val 52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39552" y="2996952"/>
            <a:ext cx="648072" cy="360040"/>
          </a:xfrm>
          <a:prstGeom prst="rect">
            <a:avLst/>
          </a:prstGeom>
          <a:ln w="127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403648" y="2996952"/>
            <a:ext cx="639688" cy="360040"/>
          </a:xfrm>
          <a:prstGeom prst="rect">
            <a:avLst/>
          </a:prstGeom>
          <a:ln w="127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2267744" y="2996952"/>
            <a:ext cx="648072" cy="360040"/>
          </a:xfrm>
          <a:prstGeom prst="rect">
            <a:avLst/>
          </a:prstGeom>
          <a:ln w="127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539552" y="3645024"/>
            <a:ext cx="648072" cy="360040"/>
          </a:xfrm>
          <a:prstGeom prst="rect">
            <a:avLst/>
          </a:prstGeom>
          <a:ln w="127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403648" y="3645024"/>
            <a:ext cx="648072" cy="360040"/>
          </a:xfrm>
          <a:prstGeom prst="rect">
            <a:avLst/>
          </a:prstGeom>
          <a:ln w="127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267744" y="3645024"/>
            <a:ext cx="648072" cy="360040"/>
          </a:xfrm>
          <a:prstGeom prst="rect">
            <a:avLst/>
          </a:prstGeom>
          <a:ln w="127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539552" y="4941168"/>
            <a:ext cx="648072" cy="360040"/>
          </a:xfrm>
          <a:prstGeom prst="rect">
            <a:avLst/>
          </a:prstGeom>
          <a:ln w="127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1403648" y="4293096"/>
            <a:ext cx="648072" cy="360040"/>
          </a:xfrm>
          <a:prstGeom prst="rect">
            <a:avLst/>
          </a:prstGeom>
          <a:ln w="127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2267744" y="4293096"/>
            <a:ext cx="648072" cy="360040"/>
          </a:xfrm>
          <a:prstGeom prst="rect">
            <a:avLst/>
          </a:prstGeom>
          <a:ln w="127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1403648" y="5517232"/>
            <a:ext cx="648072" cy="720080"/>
          </a:xfrm>
          <a:prstGeom prst="rect">
            <a:avLst/>
          </a:prstGeom>
          <a:ln w="127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539552" y="4293096"/>
            <a:ext cx="648072" cy="360040"/>
          </a:xfrm>
          <a:prstGeom prst="rect">
            <a:avLst/>
          </a:prstGeom>
          <a:ln w="127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1403648" y="4941168"/>
            <a:ext cx="648072" cy="360040"/>
          </a:xfrm>
          <a:prstGeom prst="rect">
            <a:avLst/>
          </a:prstGeom>
          <a:ln w="127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2267744" y="4941168"/>
            <a:ext cx="648072" cy="360040"/>
          </a:xfrm>
          <a:prstGeom prst="rect">
            <a:avLst/>
          </a:prstGeom>
          <a:ln w="127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0" name="Retângulo 29"/>
          <p:cNvSpPr/>
          <p:nvPr/>
        </p:nvSpPr>
        <p:spPr>
          <a:xfrm>
            <a:off x="611560" y="5661248"/>
            <a:ext cx="648072" cy="360040"/>
          </a:xfrm>
          <a:prstGeom prst="rect">
            <a:avLst/>
          </a:prstGeom>
          <a:ln w="127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2267744" y="5661248"/>
            <a:ext cx="648072" cy="360040"/>
          </a:xfrm>
          <a:prstGeom prst="rect">
            <a:avLst/>
          </a:prstGeom>
          <a:ln w="127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5" name="Cubo 34"/>
          <p:cNvSpPr/>
          <p:nvPr/>
        </p:nvSpPr>
        <p:spPr>
          <a:xfrm>
            <a:off x="395536" y="2636912"/>
            <a:ext cx="2881312" cy="863600"/>
          </a:xfrm>
          <a:prstGeom prst="cub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smtClean="0"/>
              <a:t>4º andar = PLANO 4</a:t>
            </a:r>
            <a:endParaRPr lang="pt-BR" sz="2000" b="1" dirty="0"/>
          </a:p>
        </p:txBody>
      </p:sp>
      <p:sp>
        <p:nvSpPr>
          <p:cNvPr id="36" name="Pentágono 35"/>
          <p:cNvSpPr/>
          <p:nvPr/>
        </p:nvSpPr>
        <p:spPr>
          <a:xfrm flipH="1">
            <a:off x="4283968" y="2708920"/>
            <a:ext cx="180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/>
              <a:t>R$ </a:t>
            </a:r>
            <a:r>
              <a:rPr lang="pt-BR" sz="2000" b="1" dirty="0" smtClean="0"/>
              <a:t>40.000</a:t>
            </a:r>
            <a:endParaRPr lang="pt-BR" sz="2000" b="1" dirty="0"/>
          </a:p>
        </p:txBody>
      </p:sp>
      <p:sp>
        <p:nvSpPr>
          <p:cNvPr id="42" name="Texto explicativo em seta para baixo 41"/>
          <p:cNvSpPr/>
          <p:nvPr/>
        </p:nvSpPr>
        <p:spPr>
          <a:xfrm>
            <a:off x="6300192" y="1484784"/>
            <a:ext cx="2627992" cy="1080000"/>
          </a:xfrm>
          <a:prstGeom prst="downArrowCallout">
            <a:avLst>
              <a:gd name="adj1" fmla="val 25000"/>
              <a:gd name="adj2" fmla="val 110067"/>
              <a:gd name="adj3" fmla="val 25000"/>
              <a:gd name="adj4" fmla="val 6497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 smtClean="0"/>
              <a:t>CUSTEIO ADMINISTRATIVO</a:t>
            </a:r>
            <a:endParaRPr lang="pt-BR" sz="2400" b="1" dirty="0"/>
          </a:p>
        </p:txBody>
      </p:sp>
      <p:sp>
        <p:nvSpPr>
          <p:cNvPr id="43" name="Pentágono 42"/>
          <p:cNvSpPr/>
          <p:nvPr/>
        </p:nvSpPr>
        <p:spPr>
          <a:xfrm flipH="1">
            <a:off x="7308304" y="2708920"/>
            <a:ext cx="1620000" cy="540000"/>
          </a:xfrm>
          <a:prstGeom prst="homePlate">
            <a:avLst>
              <a:gd name="adj" fmla="val 592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/>
              <a:t>R$ </a:t>
            </a:r>
            <a:r>
              <a:rPr lang="pt-BR" sz="2000" b="1" dirty="0" smtClean="0"/>
              <a:t>400</a:t>
            </a:r>
            <a:endParaRPr lang="pt-BR" sz="2000" b="1" dirty="0"/>
          </a:p>
        </p:txBody>
      </p:sp>
      <p:sp>
        <p:nvSpPr>
          <p:cNvPr id="47" name="Texto explicativo em seta para baixo 46"/>
          <p:cNvSpPr/>
          <p:nvPr/>
        </p:nvSpPr>
        <p:spPr>
          <a:xfrm>
            <a:off x="467544" y="3861048"/>
            <a:ext cx="2808312" cy="1008112"/>
          </a:xfrm>
          <a:prstGeom prst="downArrowCallout">
            <a:avLst>
              <a:gd name="adj1" fmla="val 25000"/>
              <a:gd name="adj2" fmla="val 341714"/>
              <a:gd name="adj3" fmla="val 25000"/>
              <a:gd name="adj4" fmla="val 6497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 smtClean="0"/>
              <a:t>DESPESA ESPECÍFICA</a:t>
            </a:r>
            <a:endParaRPr lang="pt-BR" sz="2400" b="1" dirty="0"/>
          </a:p>
        </p:txBody>
      </p:sp>
      <p:sp>
        <p:nvSpPr>
          <p:cNvPr id="64" name="Texto explicativo em seta para baixo 63"/>
          <p:cNvSpPr/>
          <p:nvPr/>
        </p:nvSpPr>
        <p:spPr>
          <a:xfrm>
            <a:off x="467544" y="1484784"/>
            <a:ext cx="2808312" cy="1080000"/>
          </a:xfrm>
          <a:prstGeom prst="downArrowCallout">
            <a:avLst>
              <a:gd name="adj1" fmla="val 25000"/>
              <a:gd name="adj2" fmla="val 121751"/>
              <a:gd name="adj3" fmla="val 25000"/>
              <a:gd name="adj4" fmla="val 6497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chemeClr val="tx1"/>
                </a:solidFill>
              </a:rPr>
              <a:t>ADMINISTRAÇÃO</a:t>
            </a:r>
          </a:p>
        </p:txBody>
      </p:sp>
      <p:sp>
        <p:nvSpPr>
          <p:cNvPr id="52" name="Retângulo de cantos arredondados 51"/>
          <p:cNvSpPr/>
          <p:nvPr/>
        </p:nvSpPr>
        <p:spPr>
          <a:xfrm>
            <a:off x="3347864" y="2708920"/>
            <a:ext cx="936104" cy="540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smtClean="0"/>
              <a:t>?</a:t>
            </a:r>
            <a:endParaRPr lang="pt-BR" b="1" dirty="0"/>
          </a:p>
        </p:txBody>
      </p:sp>
      <p:sp>
        <p:nvSpPr>
          <p:cNvPr id="78" name="Retângulo de cantos arredondados 77"/>
          <p:cNvSpPr/>
          <p:nvPr/>
        </p:nvSpPr>
        <p:spPr>
          <a:xfrm>
            <a:off x="6372200" y="2708920"/>
            <a:ext cx="936000" cy="540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smtClean="0"/>
              <a:t>1,00%</a:t>
            </a:r>
            <a:endParaRPr lang="pt-BR" b="1" dirty="0"/>
          </a:p>
        </p:txBody>
      </p:sp>
      <p:sp>
        <p:nvSpPr>
          <p:cNvPr id="62" name="Texto explicativo em seta para baixo 61"/>
          <p:cNvSpPr/>
          <p:nvPr/>
        </p:nvSpPr>
        <p:spPr>
          <a:xfrm>
            <a:off x="3347864" y="1484784"/>
            <a:ext cx="2736000" cy="1080000"/>
          </a:xfrm>
          <a:prstGeom prst="downArrowCallout">
            <a:avLst>
              <a:gd name="adj1" fmla="val 31044"/>
              <a:gd name="adj2" fmla="val 111478"/>
              <a:gd name="adj3" fmla="val 22178"/>
              <a:gd name="adj4" fmla="val 6497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PATRIMÔNIO</a:t>
            </a:r>
          </a:p>
        </p:txBody>
      </p:sp>
      <p:sp>
        <p:nvSpPr>
          <p:cNvPr id="82" name="Pentágono 81"/>
          <p:cNvSpPr/>
          <p:nvPr/>
        </p:nvSpPr>
        <p:spPr>
          <a:xfrm flipH="1">
            <a:off x="1475656" y="5157192"/>
            <a:ext cx="180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/>
              <a:t>R$ </a:t>
            </a:r>
            <a:r>
              <a:rPr lang="pt-BR" sz="2000" b="1" dirty="0" smtClean="0"/>
              <a:t>250</a:t>
            </a:r>
            <a:endParaRPr lang="pt-BR" sz="2000" b="1" dirty="0"/>
          </a:p>
        </p:txBody>
      </p:sp>
      <p:sp>
        <p:nvSpPr>
          <p:cNvPr id="83" name="Texto explicativo em seta para baixo 82"/>
          <p:cNvSpPr/>
          <p:nvPr/>
        </p:nvSpPr>
        <p:spPr>
          <a:xfrm>
            <a:off x="6228184" y="3861048"/>
            <a:ext cx="2592288" cy="1008112"/>
          </a:xfrm>
          <a:prstGeom prst="downArrowCallout">
            <a:avLst>
              <a:gd name="adj1" fmla="val 25000"/>
              <a:gd name="adj2" fmla="val 341714"/>
              <a:gd name="adj3" fmla="val 25000"/>
              <a:gd name="adj4" fmla="val 6497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 smtClean="0"/>
              <a:t>DESPESAS  COMUNS</a:t>
            </a:r>
            <a:endParaRPr lang="pt-BR" sz="2400" b="1" dirty="0"/>
          </a:p>
        </p:txBody>
      </p:sp>
      <p:sp>
        <p:nvSpPr>
          <p:cNvPr id="84" name="Pentágono 83"/>
          <p:cNvSpPr/>
          <p:nvPr/>
        </p:nvSpPr>
        <p:spPr>
          <a:xfrm flipH="1">
            <a:off x="7020272" y="5157192"/>
            <a:ext cx="180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/>
              <a:t>R$ </a:t>
            </a:r>
            <a:r>
              <a:rPr lang="pt-BR" sz="2000" b="1" dirty="0" smtClean="0"/>
              <a:t>150</a:t>
            </a:r>
            <a:endParaRPr lang="pt-BR" sz="2000" b="1" dirty="0"/>
          </a:p>
        </p:txBody>
      </p:sp>
      <p:sp>
        <p:nvSpPr>
          <p:cNvPr id="85" name="Título 1"/>
          <p:cNvSpPr txBox="1">
            <a:spLocks/>
          </p:cNvSpPr>
          <p:nvPr/>
        </p:nvSpPr>
        <p:spPr>
          <a:xfrm>
            <a:off x="467544" y="980728"/>
            <a:ext cx="8229600" cy="57606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pt-BR" sz="29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ENTRADA DE OUTRO PLANO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31214E-6 L -0.31684 0.34104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00" y="1700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77457E-6 L -0.32483 0.3593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18000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42" grpId="0" animBg="1"/>
      <p:bldP spid="43" grpId="0" animBg="1"/>
      <p:bldP spid="47" grpId="0" animBg="1"/>
      <p:bldP spid="78" grpId="0" animBg="1"/>
      <p:bldP spid="8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o 1"/>
          <p:cNvSpPr/>
          <p:nvPr/>
        </p:nvSpPr>
        <p:spPr>
          <a:xfrm>
            <a:off x="394544" y="5445720"/>
            <a:ext cx="2881312" cy="863600"/>
          </a:xfrm>
          <a:prstGeom prst="cub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chemeClr val="tx1"/>
                </a:solidFill>
              </a:rPr>
              <a:t>ADM = PGA</a:t>
            </a:r>
          </a:p>
        </p:txBody>
      </p:sp>
      <p:sp>
        <p:nvSpPr>
          <p:cNvPr id="3" name="Cubo 2"/>
          <p:cNvSpPr/>
          <p:nvPr/>
        </p:nvSpPr>
        <p:spPr>
          <a:xfrm>
            <a:off x="395536" y="4725640"/>
            <a:ext cx="2881312" cy="863600"/>
          </a:xfrm>
          <a:prstGeom prst="cub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1º andar = Plano 1</a:t>
            </a:r>
          </a:p>
        </p:txBody>
      </p:sp>
      <p:sp>
        <p:nvSpPr>
          <p:cNvPr id="4" name="Cubo 3"/>
          <p:cNvSpPr/>
          <p:nvPr/>
        </p:nvSpPr>
        <p:spPr>
          <a:xfrm>
            <a:off x="395536" y="4005560"/>
            <a:ext cx="2881312" cy="863600"/>
          </a:xfrm>
          <a:prstGeom prst="cub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2º andar = Plano 2</a:t>
            </a:r>
          </a:p>
        </p:txBody>
      </p:sp>
      <p:sp>
        <p:nvSpPr>
          <p:cNvPr id="5" name="Cubo 4"/>
          <p:cNvSpPr/>
          <p:nvPr/>
        </p:nvSpPr>
        <p:spPr>
          <a:xfrm>
            <a:off x="395536" y="3285480"/>
            <a:ext cx="2881312" cy="863600"/>
          </a:xfrm>
          <a:prstGeom prst="cub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3º andar = Plano 3</a:t>
            </a:r>
          </a:p>
        </p:txBody>
      </p:sp>
      <p:sp>
        <p:nvSpPr>
          <p:cNvPr id="9" name="Cubo 8"/>
          <p:cNvSpPr/>
          <p:nvPr/>
        </p:nvSpPr>
        <p:spPr>
          <a:xfrm>
            <a:off x="395288" y="2565400"/>
            <a:ext cx="2881312" cy="3744913"/>
          </a:xfrm>
          <a:prstGeom prst="cube">
            <a:avLst>
              <a:gd name="adj" fmla="val 52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39552" y="2996952"/>
            <a:ext cx="648072" cy="360040"/>
          </a:xfrm>
          <a:prstGeom prst="rect">
            <a:avLst/>
          </a:prstGeom>
          <a:ln w="127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403648" y="2996952"/>
            <a:ext cx="639688" cy="360040"/>
          </a:xfrm>
          <a:prstGeom prst="rect">
            <a:avLst/>
          </a:prstGeom>
          <a:ln w="127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2267744" y="2996952"/>
            <a:ext cx="648072" cy="360040"/>
          </a:xfrm>
          <a:prstGeom prst="rect">
            <a:avLst/>
          </a:prstGeom>
          <a:ln w="127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539552" y="3645024"/>
            <a:ext cx="648072" cy="360040"/>
          </a:xfrm>
          <a:prstGeom prst="rect">
            <a:avLst/>
          </a:prstGeom>
          <a:ln w="127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403648" y="3645024"/>
            <a:ext cx="648072" cy="360040"/>
          </a:xfrm>
          <a:prstGeom prst="rect">
            <a:avLst/>
          </a:prstGeom>
          <a:ln w="127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267744" y="3645024"/>
            <a:ext cx="648072" cy="360040"/>
          </a:xfrm>
          <a:prstGeom prst="rect">
            <a:avLst/>
          </a:prstGeom>
          <a:ln w="127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539552" y="4941168"/>
            <a:ext cx="648072" cy="360040"/>
          </a:xfrm>
          <a:prstGeom prst="rect">
            <a:avLst/>
          </a:prstGeom>
          <a:ln w="127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1403648" y="4293096"/>
            <a:ext cx="648072" cy="360040"/>
          </a:xfrm>
          <a:prstGeom prst="rect">
            <a:avLst/>
          </a:prstGeom>
          <a:ln w="127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2267744" y="4293096"/>
            <a:ext cx="648072" cy="360040"/>
          </a:xfrm>
          <a:prstGeom prst="rect">
            <a:avLst/>
          </a:prstGeom>
          <a:ln w="127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1403648" y="5517232"/>
            <a:ext cx="648072" cy="720080"/>
          </a:xfrm>
          <a:prstGeom prst="rect">
            <a:avLst/>
          </a:prstGeom>
          <a:ln w="127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539552" y="4293096"/>
            <a:ext cx="648072" cy="360040"/>
          </a:xfrm>
          <a:prstGeom prst="rect">
            <a:avLst/>
          </a:prstGeom>
          <a:ln w="127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1403648" y="4941168"/>
            <a:ext cx="648072" cy="360040"/>
          </a:xfrm>
          <a:prstGeom prst="rect">
            <a:avLst/>
          </a:prstGeom>
          <a:ln w="127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2267744" y="4941168"/>
            <a:ext cx="648072" cy="360040"/>
          </a:xfrm>
          <a:prstGeom prst="rect">
            <a:avLst/>
          </a:prstGeom>
          <a:ln w="127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0" name="Retângulo 29"/>
          <p:cNvSpPr/>
          <p:nvPr/>
        </p:nvSpPr>
        <p:spPr>
          <a:xfrm>
            <a:off x="611560" y="5661248"/>
            <a:ext cx="648072" cy="360040"/>
          </a:xfrm>
          <a:prstGeom prst="rect">
            <a:avLst/>
          </a:prstGeom>
          <a:ln w="127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2267744" y="5661248"/>
            <a:ext cx="648072" cy="360040"/>
          </a:xfrm>
          <a:prstGeom prst="rect">
            <a:avLst/>
          </a:prstGeom>
          <a:ln w="127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5" name="Cubo 34"/>
          <p:cNvSpPr/>
          <p:nvPr/>
        </p:nvSpPr>
        <p:spPr>
          <a:xfrm>
            <a:off x="395536" y="2564904"/>
            <a:ext cx="2881312" cy="863600"/>
          </a:xfrm>
          <a:prstGeom prst="cub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4º andar = Plano 4</a:t>
            </a:r>
          </a:p>
        </p:txBody>
      </p:sp>
      <p:sp>
        <p:nvSpPr>
          <p:cNvPr id="36" name="Pentágono 35"/>
          <p:cNvSpPr/>
          <p:nvPr/>
        </p:nvSpPr>
        <p:spPr>
          <a:xfrm flipH="1">
            <a:off x="4283968" y="3537072"/>
            <a:ext cx="180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/>
              <a:t>R$ 1.000.000</a:t>
            </a:r>
          </a:p>
        </p:txBody>
      </p:sp>
      <p:sp>
        <p:nvSpPr>
          <p:cNvPr id="37" name="Pentágono 36"/>
          <p:cNvSpPr/>
          <p:nvPr/>
        </p:nvSpPr>
        <p:spPr>
          <a:xfrm flipH="1">
            <a:off x="4283968" y="4185144"/>
            <a:ext cx="180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/>
              <a:t>R$ 1.500.000</a:t>
            </a:r>
          </a:p>
        </p:txBody>
      </p:sp>
      <p:sp>
        <p:nvSpPr>
          <p:cNvPr id="38" name="Pentágono 37"/>
          <p:cNvSpPr/>
          <p:nvPr/>
        </p:nvSpPr>
        <p:spPr>
          <a:xfrm flipH="1">
            <a:off x="4283968" y="4833216"/>
            <a:ext cx="180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/>
              <a:t>R$ 800.000</a:t>
            </a:r>
          </a:p>
        </p:txBody>
      </p:sp>
      <p:sp>
        <p:nvSpPr>
          <p:cNvPr id="40" name="Texto explicativo em seta para baixo 39"/>
          <p:cNvSpPr/>
          <p:nvPr/>
        </p:nvSpPr>
        <p:spPr>
          <a:xfrm>
            <a:off x="3347864" y="1340768"/>
            <a:ext cx="2736000" cy="1080000"/>
          </a:xfrm>
          <a:prstGeom prst="downArrowCallout">
            <a:avLst>
              <a:gd name="adj1" fmla="val 31044"/>
              <a:gd name="adj2" fmla="val 111478"/>
              <a:gd name="adj3" fmla="val 22178"/>
              <a:gd name="adj4" fmla="val 6497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PATRIMÔNIO</a:t>
            </a:r>
          </a:p>
        </p:txBody>
      </p:sp>
      <p:sp>
        <p:nvSpPr>
          <p:cNvPr id="41" name="Pentágono 40"/>
          <p:cNvSpPr/>
          <p:nvPr/>
        </p:nvSpPr>
        <p:spPr>
          <a:xfrm flipH="1">
            <a:off x="4283968" y="5481288"/>
            <a:ext cx="180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tx1"/>
                </a:solidFill>
              </a:rPr>
              <a:t>R$ 3.300.000</a:t>
            </a:r>
          </a:p>
        </p:txBody>
      </p:sp>
      <p:sp>
        <p:nvSpPr>
          <p:cNvPr id="43" name="Pentágono 42"/>
          <p:cNvSpPr/>
          <p:nvPr/>
        </p:nvSpPr>
        <p:spPr>
          <a:xfrm flipH="1">
            <a:off x="7308304" y="3537072"/>
            <a:ext cx="1620000" cy="540000"/>
          </a:xfrm>
          <a:prstGeom prst="homePlate">
            <a:avLst>
              <a:gd name="adj" fmla="val 592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/>
              <a:t>R$ 8.000</a:t>
            </a:r>
          </a:p>
        </p:txBody>
      </p:sp>
      <p:sp>
        <p:nvSpPr>
          <p:cNvPr id="44" name="Pentágono 43"/>
          <p:cNvSpPr/>
          <p:nvPr/>
        </p:nvSpPr>
        <p:spPr>
          <a:xfrm flipH="1">
            <a:off x="7308304" y="4185144"/>
            <a:ext cx="1620000" cy="540000"/>
          </a:xfrm>
          <a:prstGeom prst="homePlate">
            <a:avLst>
              <a:gd name="adj" fmla="val 5362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/>
              <a:t>R$ 13.000</a:t>
            </a:r>
          </a:p>
        </p:txBody>
      </p:sp>
      <p:sp>
        <p:nvSpPr>
          <p:cNvPr id="45" name="Pentágono 44"/>
          <p:cNvSpPr/>
          <p:nvPr/>
        </p:nvSpPr>
        <p:spPr>
          <a:xfrm flipH="1">
            <a:off x="7308304" y="4869160"/>
            <a:ext cx="1620000" cy="504056"/>
          </a:xfrm>
          <a:prstGeom prst="homePlate">
            <a:avLst>
              <a:gd name="adj" fmla="val 7055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/>
              <a:t>R$ 7.000</a:t>
            </a:r>
          </a:p>
        </p:txBody>
      </p:sp>
      <p:sp>
        <p:nvSpPr>
          <p:cNvPr id="46" name="Pentágono 45"/>
          <p:cNvSpPr/>
          <p:nvPr/>
        </p:nvSpPr>
        <p:spPr>
          <a:xfrm flipH="1">
            <a:off x="7308304" y="5481288"/>
            <a:ext cx="1656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tx1"/>
                </a:solidFill>
              </a:rPr>
              <a:t>R$ 28.000</a:t>
            </a:r>
          </a:p>
        </p:txBody>
      </p:sp>
      <p:sp>
        <p:nvSpPr>
          <p:cNvPr id="47" name="Texto explicativo em seta para baixo 46"/>
          <p:cNvSpPr/>
          <p:nvPr/>
        </p:nvSpPr>
        <p:spPr>
          <a:xfrm>
            <a:off x="467544" y="1340768"/>
            <a:ext cx="2736304" cy="1080000"/>
          </a:xfrm>
          <a:prstGeom prst="downArrowCallout">
            <a:avLst>
              <a:gd name="adj1" fmla="val 25000"/>
              <a:gd name="adj2" fmla="val 120939"/>
              <a:gd name="adj3" fmla="val 25000"/>
              <a:gd name="adj4" fmla="val 6497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DESPESAS ADM</a:t>
            </a:r>
          </a:p>
        </p:txBody>
      </p:sp>
      <p:sp>
        <p:nvSpPr>
          <p:cNvPr id="48" name="Pentágono 47"/>
          <p:cNvSpPr/>
          <p:nvPr/>
        </p:nvSpPr>
        <p:spPr>
          <a:xfrm flipH="1">
            <a:off x="1403648" y="5481288"/>
            <a:ext cx="180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tx1"/>
                </a:solidFill>
              </a:rPr>
              <a:t>R$ 25.700</a:t>
            </a:r>
          </a:p>
        </p:txBody>
      </p:sp>
      <p:sp>
        <p:nvSpPr>
          <p:cNvPr id="49" name="Pentágono 48"/>
          <p:cNvSpPr/>
          <p:nvPr/>
        </p:nvSpPr>
        <p:spPr>
          <a:xfrm flipH="1">
            <a:off x="1403648" y="4797152"/>
            <a:ext cx="180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bg1"/>
                </a:solidFill>
              </a:rPr>
              <a:t>R$ 6.230</a:t>
            </a:r>
          </a:p>
        </p:txBody>
      </p:sp>
      <p:sp>
        <p:nvSpPr>
          <p:cNvPr id="50" name="Pentágono 49"/>
          <p:cNvSpPr/>
          <p:nvPr/>
        </p:nvSpPr>
        <p:spPr>
          <a:xfrm flipH="1">
            <a:off x="1403648" y="4185144"/>
            <a:ext cx="180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bg1"/>
                </a:solidFill>
              </a:rPr>
              <a:t>R$ 11.681</a:t>
            </a:r>
          </a:p>
        </p:txBody>
      </p:sp>
      <p:sp>
        <p:nvSpPr>
          <p:cNvPr id="51" name="Pentágono 50"/>
          <p:cNvSpPr/>
          <p:nvPr/>
        </p:nvSpPr>
        <p:spPr>
          <a:xfrm flipH="1">
            <a:off x="1403648" y="3573016"/>
            <a:ext cx="180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bg1"/>
                </a:solidFill>
              </a:rPr>
              <a:t>R$ 7.787</a:t>
            </a:r>
          </a:p>
        </p:txBody>
      </p:sp>
      <p:sp>
        <p:nvSpPr>
          <p:cNvPr id="53" name="Retângulo de cantos arredondados 52"/>
          <p:cNvSpPr/>
          <p:nvPr/>
        </p:nvSpPr>
        <p:spPr>
          <a:xfrm>
            <a:off x="467544" y="3573016"/>
            <a:ext cx="936104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30,30%</a:t>
            </a:r>
          </a:p>
        </p:txBody>
      </p:sp>
      <p:sp>
        <p:nvSpPr>
          <p:cNvPr id="54" name="Retângulo de cantos arredondados 53"/>
          <p:cNvSpPr/>
          <p:nvPr/>
        </p:nvSpPr>
        <p:spPr>
          <a:xfrm>
            <a:off x="467544" y="4869160"/>
            <a:ext cx="936104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24,24%</a:t>
            </a:r>
          </a:p>
        </p:txBody>
      </p:sp>
      <p:sp>
        <p:nvSpPr>
          <p:cNvPr id="55" name="Retângulo de cantos arredondados 54"/>
          <p:cNvSpPr/>
          <p:nvPr/>
        </p:nvSpPr>
        <p:spPr>
          <a:xfrm>
            <a:off x="467544" y="4221088"/>
            <a:ext cx="936104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45,45%</a:t>
            </a:r>
          </a:p>
        </p:txBody>
      </p:sp>
      <p:sp>
        <p:nvSpPr>
          <p:cNvPr id="56" name="Retângulo de cantos arredondados 55"/>
          <p:cNvSpPr/>
          <p:nvPr/>
        </p:nvSpPr>
        <p:spPr>
          <a:xfrm>
            <a:off x="467544" y="5517232"/>
            <a:ext cx="936104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</a:rPr>
              <a:t>100 %</a:t>
            </a:r>
          </a:p>
        </p:txBody>
      </p:sp>
      <p:sp>
        <p:nvSpPr>
          <p:cNvPr id="57" name="Texto explicativo em seta para baixo 56"/>
          <p:cNvSpPr/>
          <p:nvPr/>
        </p:nvSpPr>
        <p:spPr>
          <a:xfrm>
            <a:off x="6300192" y="1340768"/>
            <a:ext cx="2592288" cy="1080000"/>
          </a:xfrm>
          <a:prstGeom prst="downArrowCallout">
            <a:avLst>
              <a:gd name="adj1" fmla="val 25000"/>
              <a:gd name="adj2" fmla="val 118533"/>
              <a:gd name="adj3" fmla="val 25000"/>
              <a:gd name="adj4" fmla="val 6497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</a:rPr>
              <a:t>CONSTITUIÇÃO FUNDO ADM </a:t>
            </a:r>
          </a:p>
        </p:txBody>
      </p:sp>
      <p:sp>
        <p:nvSpPr>
          <p:cNvPr id="58" name="Pentágono 57"/>
          <p:cNvSpPr/>
          <p:nvPr/>
        </p:nvSpPr>
        <p:spPr>
          <a:xfrm flipH="1">
            <a:off x="7308304" y="3573016"/>
            <a:ext cx="162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bg1"/>
                </a:solidFill>
              </a:rPr>
              <a:t>R$ 305 </a:t>
            </a:r>
          </a:p>
        </p:txBody>
      </p:sp>
      <p:sp>
        <p:nvSpPr>
          <p:cNvPr id="59" name="Pentágono 58"/>
          <p:cNvSpPr/>
          <p:nvPr/>
        </p:nvSpPr>
        <p:spPr>
          <a:xfrm flipH="1">
            <a:off x="7308304" y="4221088"/>
            <a:ext cx="162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bg1"/>
                </a:solidFill>
              </a:rPr>
              <a:t>R$ 1.458</a:t>
            </a:r>
          </a:p>
        </p:txBody>
      </p:sp>
      <p:sp>
        <p:nvSpPr>
          <p:cNvPr id="60" name="Pentágono 59"/>
          <p:cNvSpPr/>
          <p:nvPr/>
        </p:nvSpPr>
        <p:spPr>
          <a:xfrm flipH="1">
            <a:off x="7308304" y="4833216"/>
            <a:ext cx="162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bg1"/>
                </a:solidFill>
              </a:rPr>
              <a:t>R$ 844</a:t>
            </a:r>
          </a:p>
        </p:txBody>
      </p:sp>
      <p:sp>
        <p:nvSpPr>
          <p:cNvPr id="61" name="Pentágono 60"/>
          <p:cNvSpPr/>
          <p:nvPr/>
        </p:nvSpPr>
        <p:spPr>
          <a:xfrm flipH="1">
            <a:off x="7308304" y="5517232"/>
            <a:ext cx="162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tx1"/>
                </a:solidFill>
              </a:rPr>
              <a:t>R$ 2.450</a:t>
            </a:r>
          </a:p>
        </p:txBody>
      </p:sp>
      <p:sp>
        <p:nvSpPr>
          <p:cNvPr id="63" name="Texto explicativo em seta para baixo 62"/>
          <p:cNvSpPr/>
          <p:nvPr/>
        </p:nvSpPr>
        <p:spPr>
          <a:xfrm>
            <a:off x="467544" y="1340768"/>
            <a:ext cx="2808312" cy="1080000"/>
          </a:xfrm>
          <a:prstGeom prst="downArrowCallout">
            <a:avLst>
              <a:gd name="adj1" fmla="val 25000"/>
              <a:gd name="adj2" fmla="val 121751"/>
              <a:gd name="adj3" fmla="val 25000"/>
              <a:gd name="adj4" fmla="val 6497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chemeClr val="tx1"/>
                </a:solidFill>
              </a:rPr>
              <a:t>CONDOMÍNIO</a:t>
            </a:r>
          </a:p>
        </p:txBody>
      </p:sp>
      <p:sp>
        <p:nvSpPr>
          <p:cNvPr id="64" name="Texto explicativo em seta para baixo 63"/>
          <p:cNvSpPr/>
          <p:nvPr/>
        </p:nvSpPr>
        <p:spPr>
          <a:xfrm>
            <a:off x="467544" y="1340768"/>
            <a:ext cx="2808312" cy="1080000"/>
          </a:xfrm>
          <a:prstGeom prst="downArrowCallout">
            <a:avLst>
              <a:gd name="adj1" fmla="val 25000"/>
              <a:gd name="adj2" fmla="val 121751"/>
              <a:gd name="adj3" fmla="val 25000"/>
              <a:gd name="adj4" fmla="val 6497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chemeClr val="tx1"/>
                </a:solidFill>
              </a:rPr>
              <a:t>ADMINISTRAÇÃO</a:t>
            </a:r>
          </a:p>
        </p:txBody>
      </p:sp>
      <p:sp>
        <p:nvSpPr>
          <p:cNvPr id="65" name="Texto explicativo em seta para baixo 64"/>
          <p:cNvSpPr/>
          <p:nvPr/>
        </p:nvSpPr>
        <p:spPr>
          <a:xfrm>
            <a:off x="6228184" y="1340768"/>
            <a:ext cx="2736000" cy="1080000"/>
          </a:xfrm>
          <a:prstGeom prst="downArrowCallout">
            <a:avLst>
              <a:gd name="adj1" fmla="val 25400"/>
              <a:gd name="adj2" fmla="val 118534"/>
              <a:gd name="adj3" fmla="val 25000"/>
              <a:gd name="adj4" fmla="val 6497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CUSTEIO ADMINISTRATIVO </a:t>
            </a:r>
          </a:p>
        </p:txBody>
      </p:sp>
      <p:sp>
        <p:nvSpPr>
          <p:cNvPr id="52" name="Retângulo de cantos arredondados 51"/>
          <p:cNvSpPr/>
          <p:nvPr/>
        </p:nvSpPr>
        <p:spPr>
          <a:xfrm>
            <a:off x="3347864" y="3501008"/>
            <a:ext cx="936104" cy="540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30,30%</a:t>
            </a:r>
          </a:p>
        </p:txBody>
      </p:sp>
      <p:sp>
        <p:nvSpPr>
          <p:cNvPr id="66" name="Retângulo de cantos arredondados 65"/>
          <p:cNvSpPr/>
          <p:nvPr/>
        </p:nvSpPr>
        <p:spPr>
          <a:xfrm>
            <a:off x="3347864" y="4185144"/>
            <a:ext cx="936104" cy="540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45,45%</a:t>
            </a:r>
          </a:p>
        </p:txBody>
      </p:sp>
      <p:sp>
        <p:nvSpPr>
          <p:cNvPr id="67" name="Retângulo de cantos arredondados 66"/>
          <p:cNvSpPr/>
          <p:nvPr/>
        </p:nvSpPr>
        <p:spPr>
          <a:xfrm>
            <a:off x="3347864" y="4833216"/>
            <a:ext cx="936104" cy="540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24,24%</a:t>
            </a:r>
          </a:p>
        </p:txBody>
      </p:sp>
      <p:sp>
        <p:nvSpPr>
          <p:cNvPr id="68" name="Retângulo de cantos arredondados 67"/>
          <p:cNvSpPr/>
          <p:nvPr/>
        </p:nvSpPr>
        <p:spPr>
          <a:xfrm>
            <a:off x="3347864" y="5481288"/>
            <a:ext cx="936104" cy="540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</a:rPr>
              <a:t>100%</a:t>
            </a:r>
          </a:p>
        </p:txBody>
      </p:sp>
      <p:sp>
        <p:nvSpPr>
          <p:cNvPr id="69" name="Retângulo de cantos arredondados 68"/>
          <p:cNvSpPr/>
          <p:nvPr/>
        </p:nvSpPr>
        <p:spPr>
          <a:xfrm>
            <a:off x="6300192" y="4185144"/>
            <a:ext cx="936000" cy="540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0,86%</a:t>
            </a:r>
          </a:p>
        </p:txBody>
      </p:sp>
      <p:sp>
        <p:nvSpPr>
          <p:cNvPr id="70" name="Retângulo de cantos arredondados 69"/>
          <p:cNvSpPr/>
          <p:nvPr/>
        </p:nvSpPr>
        <p:spPr>
          <a:xfrm>
            <a:off x="6300192" y="4833216"/>
            <a:ext cx="936000" cy="540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0,87%</a:t>
            </a:r>
          </a:p>
        </p:txBody>
      </p:sp>
      <p:sp>
        <p:nvSpPr>
          <p:cNvPr id="71" name="Retângulo de cantos arredondados 70"/>
          <p:cNvSpPr/>
          <p:nvPr/>
        </p:nvSpPr>
        <p:spPr>
          <a:xfrm>
            <a:off x="6300192" y="5481288"/>
            <a:ext cx="936000" cy="540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</a:rPr>
              <a:t>0,85</a:t>
            </a:r>
            <a:r>
              <a:rPr lang="pt-BR" b="1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72" name="Retângulo de cantos arredondados 71"/>
          <p:cNvSpPr/>
          <p:nvPr/>
        </p:nvSpPr>
        <p:spPr>
          <a:xfrm>
            <a:off x="6300192" y="3573016"/>
            <a:ext cx="936000" cy="54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12,46%</a:t>
            </a:r>
          </a:p>
        </p:txBody>
      </p:sp>
      <p:sp>
        <p:nvSpPr>
          <p:cNvPr id="73" name="Retângulo de cantos arredondados 72"/>
          <p:cNvSpPr/>
          <p:nvPr/>
        </p:nvSpPr>
        <p:spPr>
          <a:xfrm>
            <a:off x="6300192" y="4221088"/>
            <a:ext cx="936000" cy="54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59,51%</a:t>
            </a:r>
          </a:p>
        </p:txBody>
      </p:sp>
      <p:sp>
        <p:nvSpPr>
          <p:cNvPr id="74" name="Retângulo de cantos arredondados 73"/>
          <p:cNvSpPr/>
          <p:nvPr/>
        </p:nvSpPr>
        <p:spPr>
          <a:xfrm>
            <a:off x="6300192" y="4797152"/>
            <a:ext cx="936000" cy="54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34,46%</a:t>
            </a:r>
          </a:p>
        </p:txBody>
      </p:sp>
      <p:sp>
        <p:nvSpPr>
          <p:cNvPr id="75" name="Retângulo de cantos arredondados 74"/>
          <p:cNvSpPr/>
          <p:nvPr/>
        </p:nvSpPr>
        <p:spPr>
          <a:xfrm>
            <a:off x="6300192" y="5517232"/>
            <a:ext cx="936000" cy="54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ysClr val="windowText" lastClr="000000"/>
                </a:solidFill>
              </a:rPr>
              <a:t>100%</a:t>
            </a:r>
          </a:p>
        </p:txBody>
      </p:sp>
      <p:sp>
        <p:nvSpPr>
          <p:cNvPr id="78" name="Retângulo de cantos arredondados 77"/>
          <p:cNvSpPr/>
          <p:nvPr/>
        </p:nvSpPr>
        <p:spPr>
          <a:xfrm>
            <a:off x="6300192" y="3573016"/>
            <a:ext cx="936000" cy="540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0,80%</a:t>
            </a:r>
          </a:p>
        </p:txBody>
      </p:sp>
      <p:sp>
        <p:nvSpPr>
          <p:cNvPr id="76" name="Pentágono 75"/>
          <p:cNvSpPr/>
          <p:nvPr/>
        </p:nvSpPr>
        <p:spPr>
          <a:xfrm flipH="1">
            <a:off x="4283968" y="2852936"/>
            <a:ext cx="180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/>
              <a:t>R$ 40.000</a:t>
            </a:r>
          </a:p>
        </p:txBody>
      </p:sp>
      <p:sp>
        <p:nvSpPr>
          <p:cNvPr id="77" name="Pentágono 76"/>
          <p:cNvSpPr/>
          <p:nvPr/>
        </p:nvSpPr>
        <p:spPr>
          <a:xfrm flipH="1">
            <a:off x="4283968" y="5445224"/>
            <a:ext cx="180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tx1"/>
                </a:solidFill>
              </a:rPr>
              <a:t>R$ 3.340.000</a:t>
            </a:r>
          </a:p>
        </p:txBody>
      </p:sp>
      <p:sp>
        <p:nvSpPr>
          <p:cNvPr id="79" name="Retângulo de cantos arredondados 78"/>
          <p:cNvSpPr/>
          <p:nvPr/>
        </p:nvSpPr>
        <p:spPr>
          <a:xfrm>
            <a:off x="3347864" y="2852936"/>
            <a:ext cx="936104" cy="540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1,20%</a:t>
            </a:r>
          </a:p>
        </p:txBody>
      </p:sp>
      <p:sp>
        <p:nvSpPr>
          <p:cNvPr id="80" name="Pentágono 79"/>
          <p:cNvSpPr/>
          <p:nvPr/>
        </p:nvSpPr>
        <p:spPr>
          <a:xfrm flipH="1">
            <a:off x="7308304" y="2924944"/>
            <a:ext cx="1620000" cy="540000"/>
          </a:xfrm>
          <a:prstGeom prst="homePlate">
            <a:avLst>
              <a:gd name="adj" fmla="val 592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/>
              <a:t>R$ 400</a:t>
            </a:r>
          </a:p>
        </p:txBody>
      </p:sp>
      <p:sp>
        <p:nvSpPr>
          <p:cNvPr id="81" name="Pentágono 80"/>
          <p:cNvSpPr/>
          <p:nvPr/>
        </p:nvSpPr>
        <p:spPr>
          <a:xfrm flipH="1">
            <a:off x="7308304" y="5517232"/>
            <a:ext cx="1656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tx1"/>
                </a:solidFill>
              </a:rPr>
              <a:t>R$ 28.400</a:t>
            </a:r>
          </a:p>
        </p:txBody>
      </p:sp>
      <p:sp>
        <p:nvSpPr>
          <p:cNvPr id="82" name="Retângulo de cantos arredondados 81"/>
          <p:cNvSpPr/>
          <p:nvPr/>
        </p:nvSpPr>
        <p:spPr>
          <a:xfrm>
            <a:off x="6300192" y="2924944"/>
            <a:ext cx="936000" cy="540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1,00%</a:t>
            </a:r>
          </a:p>
        </p:txBody>
      </p:sp>
      <p:sp>
        <p:nvSpPr>
          <p:cNvPr id="83" name="Retângulo de cantos arredondados 82"/>
          <p:cNvSpPr/>
          <p:nvPr/>
        </p:nvSpPr>
        <p:spPr>
          <a:xfrm>
            <a:off x="467544" y="2924944"/>
            <a:ext cx="936104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1,20%</a:t>
            </a:r>
          </a:p>
        </p:txBody>
      </p:sp>
      <p:sp>
        <p:nvSpPr>
          <p:cNvPr id="84" name="Pentágono 83"/>
          <p:cNvSpPr/>
          <p:nvPr/>
        </p:nvSpPr>
        <p:spPr>
          <a:xfrm flipH="1">
            <a:off x="1403648" y="5445224"/>
            <a:ext cx="180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tx1"/>
                </a:solidFill>
              </a:rPr>
              <a:t>R$ 25.950</a:t>
            </a:r>
          </a:p>
        </p:txBody>
      </p:sp>
      <p:sp>
        <p:nvSpPr>
          <p:cNvPr id="86" name="Retângulo de cantos arredondados 85"/>
          <p:cNvSpPr/>
          <p:nvPr/>
        </p:nvSpPr>
        <p:spPr>
          <a:xfrm>
            <a:off x="467544" y="4221088"/>
            <a:ext cx="936104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44,91%</a:t>
            </a:r>
          </a:p>
        </p:txBody>
      </p:sp>
      <p:sp>
        <p:nvSpPr>
          <p:cNvPr id="87" name="Retângulo de cantos arredondados 86"/>
          <p:cNvSpPr/>
          <p:nvPr/>
        </p:nvSpPr>
        <p:spPr>
          <a:xfrm>
            <a:off x="467544" y="4869160"/>
            <a:ext cx="936104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23,95%</a:t>
            </a:r>
          </a:p>
        </p:txBody>
      </p:sp>
      <p:sp>
        <p:nvSpPr>
          <p:cNvPr id="88" name="Pentágono 87"/>
          <p:cNvSpPr/>
          <p:nvPr/>
        </p:nvSpPr>
        <p:spPr>
          <a:xfrm flipH="1">
            <a:off x="1403648" y="2924944"/>
            <a:ext cx="180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bg1"/>
                </a:solidFill>
              </a:rPr>
              <a:t>R$ 558</a:t>
            </a:r>
          </a:p>
        </p:txBody>
      </p:sp>
      <p:sp>
        <p:nvSpPr>
          <p:cNvPr id="89" name="Pentágono 88"/>
          <p:cNvSpPr/>
          <p:nvPr/>
        </p:nvSpPr>
        <p:spPr>
          <a:xfrm flipH="1">
            <a:off x="1403648" y="3573016"/>
            <a:ext cx="180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bg1"/>
                </a:solidFill>
              </a:rPr>
              <a:t>R$ 7.695</a:t>
            </a:r>
          </a:p>
        </p:txBody>
      </p:sp>
      <p:sp>
        <p:nvSpPr>
          <p:cNvPr id="90" name="Pentágono 89"/>
          <p:cNvSpPr/>
          <p:nvPr/>
        </p:nvSpPr>
        <p:spPr>
          <a:xfrm flipH="1">
            <a:off x="1403648" y="4221088"/>
            <a:ext cx="180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bg1"/>
                </a:solidFill>
              </a:rPr>
              <a:t>R$ 11.542</a:t>
            </a:r>
          </a:p>
        </p:txBody>
      </p:sp>
      <p:sp>
        <p:nvSpPr>
          <p:cNvPr id="91" name="Pentágono 90"/>
          <p:cNvSpPr/>
          <p:nvPr/>
        </p:nvSpPr>
        <p:spPr>
          <a:xfrm flipH="1">
            <a:off x="1403648" y="4797152"/>
            <a:ext cx="180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bg1"/>
                </a:solidFill>
              </a:rPr>
              <a:t>R$ 6.156</a:t>
            </a:r>
          </a:p>
        </p:txBody>
      </p:sp>
      <p:sp>
        <p:nvSpPr>
          <p:cNvPr id="92" name="Retângulo de cantos arredondados 91"/>
          <p:cNvSpPr/>
          <p:nvPr/>
        </p:nvSpPr>
        <p:spPr>
          <a:xfrm>
            <a:off x="467544" y="3573016"/>
            <a:ext cx="936104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29,94%</a:t>
            </a:r>
          </a:p>
        </p:txBody>
      </p:sp>
      <p:sp>
        <p:nvSpPr>
          <p:cNvPr id="94" name="Pentágono 93"/>
          <p:cNvSpPr/>
          <p:nvPr/>
        </p:nvSpPr>
        <p:spPr>
          <a:xfrm flipH="1">
            <a:off x="7308304" y="2924944"/>
            <a:ext cx="162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rgbClr val="FF0000"/>
                </a:solidFill>
              </a:rPr>
              <a:t>(R$ 158) </a:t>
            </a:r>
          </a:p>
        </p:txBody>
      </p:sp>
      <p:sp>
        <p:nvSpPr>
          <p:cNvPr id="95" name="Retângulo de cantos arredondados 94"/>
          <p:cNvSpPr/>
          <p:nvPr/>
        </p:nvSpPr>
        <p:spPr>
          <a:xfrm>
            <a:off x="6300192" y="2924944"/>
            <a:ext cx="1008112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rgbClr val="FF0000"/>
                </a:solidFill>
              </a:rPr>
              <a:t>(6,44%)</a:t>
            </a:r>
          </a:p>
        </p:txBody>
      </p:sp>
      <p:sp>
        <p:nvSpPr>
          <p:cNvPr id="96" name="Retângulo de cantos arredondados 95"/>
          <p:cNvSpPr/>
          <p:nvPr/>
        </p:nvSpPr>
        <p:spPr>
          <a:xfrm>
            <a:off x="3347864" y="3501008"/>
            <a:ext cx="936104" cy="540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29,94%</a:t>
            </a:r>
          </a:p>
        </p:txBody>
      </p:sp>
      <p:sp>
        <p:nvSpPr>
          <p:cNvPr id="97" name="Retângulo de cantos arredondados 96"/>
          <p:cNvSpPr/>
          <p:nvPr/>
        </p:nvSpPr>
        <p:spPr>
          <a:xfrm>
            <a:off x="3347864" y="4149080"/>
            <a:ext cx="936104" cy="540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44,91%</a:t>
            </a:r>
          </a:p>
        </p:txBody>
      </p:sp>
      <p:sp>
        <p:nvSpPr>
          <p:cNvPr id="98" name="Retângulo de cantos arredondados 97"/>
          <p:cNvSpPr/>
          <p:nvPr/>
        </p:nvSpPr>
        <p:spPr>
          <a:xfrm>
            <a:off x="3347864" y="4797152"/>
            <a:ext cx="936104" cy="540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23,95%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0787 L -0.3151 0.02107 " pathEditMode="relative" rAng="0" ptsTypes="AA">
                                      <p:cBhvr>
                                        <p:cTn id="33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3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500"/>
                            </p:stCondLst>
                            <p:childTnLst>
                              <p:par>
                                <p:cTn id="34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500"/>
                            </p:stCondLst>
                            <p:childTnLst>
                              <p:par>
                                <p:cTn id="35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081 L -0.3151 0.01088 " pathEditMode="relative" rAng="0" ptsTypes="AA">
                                      <p:cBhvr>
                                        <p:cTn id="35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0" y="100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-0.31111 0.00255 " pathEditMode="relative" rAng="0" ptsTypes="AA">
                                      <p:cBhvr>
                                        <p:cTn id="35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100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-0.31111 0.01319 " pathEditMode="relative" rAng="0" ptsTypes="AA">
                                      <p:cBhvr>
                                        <p:cTn id="35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4500"/>
                            </p:stCondLst>
                            <p:childTnLst>
                              <p:par>
                                <p:cTn id="36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5000"/>
                            </p:stCondLst>
                            <p:childTnLst>
                              <p:par>
                                <p:cTn id="37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6000"/>
                            </p:stCondLst>
                            <p:childTnLst>
                              <p:par>
                                <p:cTn id="40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1574 L -0.31285 -0.01065 " pathEditMode="relative" rAng="0" ptsTypes="AA">
                                      <p:cBhvr>
                                        <p:cTn id="43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300"/>
                                    </p:animMotion>
                                  </p:childTnLst>
                                </p:cTn>
                              </p:par>
                              <p:par>
                                <p:cTn id="4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-0.32483 0.00787 " pathEditMode="relative" rAng="0" ptsTypes="AA">
                                      <p:cBhvr>
                                        <p:cTn id="43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400"/>
                                    </p:animMotion>
                                  </p:childTnLst>
                                </p:cTn>
                              </p:par>
                              <p:par>
                                <p:cTn id="4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-0.31892 -0.00254 " pathEditMode="relative" rAng="0" ptsTypes="AA">
                                      <p:cBhvr>
                                        <p:cTn id="43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0" y="-100"/>
                                    </p:animMotion>
                                  </p:childTnLst>
                                </p:cTn>
                              </p:par>
                              <p:par>
                                <p:cTn id="4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0254 L -0.32483 0.00533 " pathEditMode="relative" rAng="0" ptsTypes="AA">
                                      <p:cBhvr>
                                        <p:cTn id="43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400"/>
                                    </p:animMotion>
                                  </p:childTnLst>
                                </p:cTn>
                              </p:par>
                              <p:par>
                                <p:cTn id="4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-0.32292 -0.00532 " pathEditMode="relative" rAng="0" ptsTypes="AA">
                                      <p:cBhvr>
                                        <p:cTn id="4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0" y="-300"/>
                                    </p:animMotion>
                                  </p:childTnLst>
                                </p:cTn>
                              </p:par>
                              <p:par>
                                <p:cTn id="4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32483 -0.00532 " pathEditMode="relative" rAng="0" ptsTypes="AA">
                                      <p:cBhvr>
                                        <p:cTn id="4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-300"/>
                                    </p:animMotion>
                                  </p:childTnLst>
                                </p:cTn>
                              </p:par>
                              <p:par>
                                <p:cTn id="4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-0.32674 -0.00255 " pathEditMode="relative" rAng="0" ptsTypes="AA">
                                      <p:cBhvr>
                                        <p:cTn id="44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-100"/>
                                    </p:animMotion>
                                  </p:childTnLst>
                                </p:cTn>
                              </p:par>
                              <p:par>
                                <p:cTn id="44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-0.31892 -0.00254 " pathEditMode="relative" rAng="0" ptsTypes="AA">
                                      <p:cBhvr>
                                        <p:cTn id="44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0" y="-100"/>
                                    </p:animMotion>
                                  </p:childTnLst>
                                </p:cTn>
                              </p:par>
                              <p:par>
                                <p:cTn id="4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31892 -0.00255 " pathEditMode="relative" rAng="0" ptsTypes="AA">
                                      <p:cBhvr>
                                        <p:cTn id="44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0" y="-100"/>
                                    </p:animMotion>
                                  </p:childTnLst>
                                </p:cTn>
                              </p:par>
                              <p:par>
                                <p:cTn id="4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022E-16 L -0.33455 -0.00764 " pathEditMode="relative" rAng="0" ptsTypes="AA">
                                      <p:cBhvr>
                                        <p:cTn id="45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-400"/>
                                    </p:animMotion>
                                  </p:childTnLst>
                                </p:cTn>
                              </p:par>
                              <p:par>
                                <p:cTn id="4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31892 0.00787 " pathEditMode="relative" rAng="0" ptsTypes="AA">
                                      <p:cBhvr>
                                        <p:cTn id="45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0" y="400"/>
                                    </p:animMotion>
                                  </p:childTnLst>
                                </p:cTn>
                              </p:par>
                              <p:par>
                                <p:cTn id="45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31892 -0.00255 " pathEditMode="relative" rAng="0" ptsTypes="AA">
                                      <p:cBhvr>
                                        <p:cTn id="45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>
                      <p:stCondLst>
                        <p:cond delay="indefinite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>
                      <p:stCondLst>
                        <p:cond delay="indefinite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o 1"/>
          <p:cNvSpPr/>
          <p:nvPr/>
        </p:nvSpPr>
        <p:spPr>
          <a:xfrm>
            <a:off x="394544" y="5445720"/>
            <a:ext cx="2881312" cy="863600"/>
          </a:xfrm>
          <a:prstGeom prst="cub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chemeClr val="tx1"/>
                </a:solidFill>
              </a:rPr>
              <a:t>ADM = PGA</a:t>
            </a:r>
          </a:p>
        </p:txBody>
      </p:sp>
      <p:sp>
        <p:nvSpPr>
          <p:cNvPr id="3" name="Cubo 2"/>
          <p:cNvSpPr/>
          <p:nvPr/>
        </p:nvSpPr>
        <p:spPr>
          <a:xfrm>
            <a:off x="395536" y="4725640"/>
            <a:ext cx="2881312" cy="863600"/>
          </a:xfrm>
          <a:prstGeom prst="cub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1º andar = Plano 1</a:t>
            </a:r>
          </a:p>
        </p:txBody>
      </p:sp>
      <p:sp>
        <p:nvSpPr>
          <p:cNvPr id="4" name="Cubo 3"/>
          <p:cNvSpPr/>
          <p:nvPr/>
        </p:nvSpPr>
        <p:spPr>
          <a:xfrm>
            <a:off x="395536" y="4005560"/>
            <a:ext cx="2881312" cy="863600"/>
          </a:xfrm>
          <a:prstGeom prst="cub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2º andar = Plano 2</a:t>
            </a:r>
          </a:p>
        </p:txBody>
      </p:sp>
      <p:sp>
        <p:nvSpPr>
          <p:cNvPr id="5" name="Cubo 4"/>
          <p:cNvSpPr/>
          <p:nvPr/>
        </p:nvSpPr>
        <p:spPr>
          <a:xfrm>
            <a:off x="395536" y="3285480"/>
            <a:ext cx="2881312" cy="863600"/>
          </a:xfrm>
          <a:prstGeom prst="cub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3º andar = Plano 3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39552" y="2996952"/>
            <a:ext cx="648072" cy="360040"/>
          </a:xfrm>
          <a:prstGeom prst="rect">
            <a:avLst/>
          </a:prstGeom>
          <a:ln w="127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403648" y="2996952"/>
            <a:ext cx="639688" cy="360040"/>
          </a:xfrm>
          <a:prstGeom prst="rect">
            <a:avLst/>
          </a:prstGeom>
          <a:ln w="127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2267744" y="2996952"/>
            <a:ext cx="648072" cy="360040"/>
          </a:xfrm>
          <a:prstGeom prst="rect">
            <a:avLst/>
          </a:prstGeom>
          <a:ln w="127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5" name="Cubo 34"/>
          <p:cNvSpPr/>
          <p:nvPr/>
        </p:nvSpPr>
        <p:spPr>
          <a:xfrm>
            <a:off x="395536" y="2564904"/>
            <a:ext cx="2881312" cy="863600"/>
          </a:xfrm>
          <a:prstGeom prst="cub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4º andar = Plano 4</a:t>
            </a:r>
          </a:p>
        </p:txBody>
      </p:sp>
      <p:sp>
        <p:nvSpPr>
          <p:cNvPr id="36" name="Pentágono 35"/>
          <p:cNvSpPr/>
          <p:nvPr/>
        </p:nvSpPr>
        <p:spPr>
          <a:xfrm flipH="1">
            <a:off x="4283968" y="3537072"/>
            <a:ext cx="180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/>
              <a:t>R$ </a:t>
            </a:r>
            <a:r>
              <a:rPr lang="pt-BR" sz="2000" b="1" dirty="0" smtClean="0"/>
              <a:t>212</a:t>
            </a:r>
            <a:endParaRPr lang="pt-BR" sz="2000" b="1" dirty="0"/>
          </a:p>
        </p:txBody>
      </p:sp>
      <p:sp>
        <p:nvSpPr>
          <p:cNvPr id="37" name="Pentágono 36"/>
          <p:cNvSpPr/>
          <p:nvPr/>
        </p:nvSpPr>
        <p:spPr>
          <a:xfrm flipH="1">
            <a:off x="4283968" y="4185144"/>
            <a:ext cx="180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/>
              <a:t>R$ </a:t>
            </a:r>
            <a:r>
              <a:rPr lang="pt-BR" sz="2000" b="1" dirty="0" smtClean="0"/>
              <a:t>1.318</a:t>
            </a:r>
            <a:endParaRPr lang="pt-BR" sz="2000" b="1" dirty="0"/>
          </a:p>
        </p:txBody>
      </p:sp>
      <p:sp>
        <p:nvSpPr>
          <p:cNvPr id="38" name="Pentágono 37"/>
          <p:cNvSpPr/>
          <p:nvPr/>
        </p:nvSpPr>
        <p:spPr>
          <a:xfrm flipH="1">
            <a:off x="4283968" y="4833216"/>
            <a:ext cx="180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/>
              <a:t>R$ </a:t>
            </a:r>
            <a:r>
              <a:rPr lang="pt-BR" sz="2000" b="1" dirty="0" smtClean="0"/>
              <a:t>770</a:t>
            </a:r>
            <a:endParaRPr lang="pt-BR" sz="2000" b="1" dirty="0"/>
          </a:p>
        </p:txBody>
      </p:sp>
      <p:sp>
        <p:nvSpPr>
          <p:cNvPr id="40" name="Texto explicativo em seta para baixo 39"/>
          <p:cNvSpPr/>
          <p:nvPr/>
        </p:nvSpPr>
        <p:spPr>
          <a:xfrm>
            <a:off x="3347864" y="1340768"/>
            <a:ext cx="2736000" cy="1080000"/>
          </a:xfrm>
          <a:prstGeom prst="downArrowCallout">
            <a:avLst>
              <a:gd name="adj1" fmla="val 31044"/>
              <a:gd name="adj2" fmla="val 111478"/>
              <a:gd name="adj3" fmla="val 22178"/>
              <a:gd name="adj4" fmla="val 6497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 smtClean="0"/>
              <a:t>CONSTITUIÇÃO FUNDO ADM</a:t>
            </a:r>
            <a:endParaRPr lang="pt-BR" sz="2400" b="1" dirty="0"/>
          </a:p>
        </p:txBody>
      </p:sp>
      <p:sp>
        <p:nvSpPr>
          <p:cNvPr id="57" name="Texto explicativo em seta para baixo 56"/>
          <p:cNvSpPr/>
          <p:nvPr/>
        </p:nvSpPr>
        <p:spPr>
          <a:xfrm>
            <a:off x="6300192" y="1340768"/>
            <a:ext cx="2592288" cy="1080000"/>
          </a:xfrm>
          <a:prstGeom prst="downArrowCallout">
            <a:avLst>
              <a:gd name="adj1" fmla="val 25000"/>
              <a:gd name="adj2" fmla="val 118533"/>
              <a:gd name="adj3" fmla="val 25000"/>
              <a:gd name="adj4" fmla="val 6497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</a:rPr>
              <a:t>CONSTITUIÇÃO FUNDO ADM </a:t>
            </a:r>
          </a:p>
        </p:txBody>
      </p:sp>
      <p:sp>
        <p:nvSpPr>
          <p:cNvPr id="58" name="Pentágono 57"/>
          <p:cNvSpPr/>
          <p:nvPr/>
        </p:nvSpPr>
        <p:spPr>
          <a:xfrm flipH="1">
            <a:off x="7308304" y="3573016"/>
            <a:ext cx="162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bg1"/>
                </a:solidFill>
              </a:rPr>
              <a:t>R$ 305 </a:t>
            </a:r>
          </a:p>
        </p:txBody>
      </p:sp>
      <p:sp>
        <p:nvSpPr>
          <p:cNvPr id="59" name="Pentágono 58"/>
          <p:cNvSpPr/>
          <p:nvPr/>
        </p:nvSpPr>
        <p:spPr>
          <a:xfrm flipH="1">
            <a:off x="7308304" y="4221088"/>
            <a:ext cx="162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bg1"/>
                </a:solidFill>
              </a:rPr>
              <a:t>R$ 1.458</a:t>
            </a:r>
          </a:p>
        </p:txBody>
      </p:sp>
      <p:sp>
        <p:nvSpPr>
          <p:cNvPr id="60" name="Pentágono 59"/>
          <p:cNvSpPr/>
          <p:nvPr/>
        </p:nvSpPr>
        <p:spPr>
          <a:xfrm flipH="1">
            <a:off x="7308304" y="4869160"/>
            <a:ext cx="162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bg1"/>
                </a:solidFill>
              </a:rPr>
              <a:t>R$ 844</a:t>
            </a:r>
          </a:p>
        </p:txBody>
      </p:sp>
      <p:sp>
        <p:nvSpPr>
          <p:cNvPr id="61" name="Pentágono 60"/>
          <p:cNvSpPr/>
          <p:nvPr/>
        </p:nvSpPr>
        <p:spPr>
          <a:xfrm flipH="1">
            <a:off x="7308304" y="5517232"/>
            <a:ext cx="162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tx1"/>
                </a:solidFill>
              </a:rPr>
              <a:t>R$ 2.450</a:t>
            </a:r>
          </a:p>
        </p:txBody>
      </p:sp>
      <p:sp>
        <p:nvSpPr>
          <p:cNvPr id="64" name="Texto explicativo em seta para baixo 63"/>
          <p:cNvSpPr/>
          <p:nvPr/>
        </p:nvSpPr>
        <p:spPr>
          <a:xfrm>
            <a:off x="395536" y="1340768"/>
            <a:ext cx="2808312" cy="1080000"/>
          </a:xfrm>
          <a:prstGeom prst="downArrowCallout">
            <a:avLst>
              <a:gd name="adj1" fmla="val 25000"/>
              <a:gd name="adj2" fmla="val 121751"/>
              <a:gd name="adj3" fmla="val 25000"/>
              <a:gd name="adj4" fmla="val 6497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chemeClr val="tx1"/>
                </a:solidFill>
              </a:rPr>
              <a:t>ADMINISTRAÇÃO</a:t>
            </a:r>
          </a:p>
        </p:txBody>
      </p:sp>
      <p:sp>
        <p:nvSpPr>
          <p:cNvPr id="68" name="Retângulo de cantos arredondados 67"/>
          <p:cNvSpPr/>
          <p:nvPr/>
        </p:nvSpPr>
        <p:spPr>
          <a:xfrm>
            <a:off x="3347864" y="5589240"/>
            <a:ext cx="936104" cy="540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</a:rPr>
              <a:t>100%</a:t>
            </a:r>
          </a:p>
        </p:txBody>
      </p:sp>
      <p:sp>
        <p:nvSpPr>
          <p:cNvPr id="72" name="Retângulo de cantos arredondados 71"/>
          <p:cNvSpPr/>
          <p:nvPr/>
        </p:nvSpPr>
        <p:spPr>
          <a:xfrm>
            <a:off x="6300192" y="3573016"/>
            <a:ext cx="936000" cy="54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12,46%</a:t>
            </a:r>
          </a:p>
        </p:txBody>
      </p:sp>
      <p:sp>
        <p:nvSpPr>
          <p:cNvPr id="73" name="Retângulo de cantos arredondados 72"/>
          <p:cNvSpPr/>
          <p:nvPr/>
        </p:nvSpPr>
        <p:spPr>
          <a:xfrm>
            <a:off x="6300192" y="4221088"/>
            <a:ext cx="936000" cy="54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59,51%</a:t>
            </a:r>
          </a:p>
        </p:txBody>
      </p:sp>
      <p:sp>
        <p:nvSpPr>
          <p:cNvPr id="74" name="Retângulo de cantos arredondados 73"/>
          <p:cNvSpPr/>
          <p:nvPr/>
        </p:nvSpPr>
        <p:spPr>
          <a:xfrm>
            <a:off x="6300192" y="4869160"/>
            <a:ext cx="936000" cy="54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34,46%</a:t>
            </a:r>
          </a:p>
        </p:txBody>
      </p:sp>
      <p:sp>
        <p:nvSpPr>
          <p:cNvPr id="75" name="Retângulo de cantos arredondados 74"/>
          <p:cNvSpPr/>
          <p:nvPr/>
        </p:nvSpPr>
        <p:spPr>
          <a:xfrm>
            <a:off x="6300192" y="5517232"/>
            <a:ext cx="936000" cy="54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ysClr val="windowText" lastClr="000000"/>
                </a:solidFill>
              </a:rPr>
              <a:t>100%</a:t>
            </a:r>
          </a:p>
        </p:txBody>
      </p:sp>
      <p:sp>
        <p:nvSpPr>
          <p:cNvPr id="77" name="Pentágono 76"/>
          <p:cNvSpPr/>
          <p:nvPr/>
        </p:nvSpPr>
        <p:spPr>
          <a:xfrm flipH="1">
            <a:off x="4283968" y="5517232"/>
            <a:ext cx="180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tx1"/>
                </a:solidFill>
              </a:rPr>
              <a:t>R$ </a:t>
            </a:r>
            <a:r>
              <a:rPr lang="pt-BR" sz="2000" b="1" dirty="0" smtClean="0">
                <a:solidFill>
                  <a:schemeClr val="tx1"/>
                </a:solidFill>
              </a:rPr>
              <a:t>2.300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94" name="Pentágono 93"/>
          <p:cNvSpPr/>
          <p:nvPr/>
        </p:nvSpPr>
        <p:spPr>
          <a:xfrm flipH="1">
            <a:off x="7308304" y="2924944"/>
            <a:ext cx="162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rgbClr val="FF0000"/>
                </a:solidFill>
              </a:rPr>
              <a:t>(R$ 158) </a:t>
            </a:r>
          </a:p>
        </p:txBody>
      </p:sp>
      <p:sp>
        <p:nvSpPr>
          <p:cNvPr id="95" name="Retângulo de cantos arredondados 94"/>
          <p:cNvSpPr/>
          <p:nvPr/>
        </p:nvSpPr>
        <p:spPr>
          <a:xfrm>
            <a:off x="6228184" y="2924944"/>
            <a:ext cx="1008112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rgbClr val="FF0000"/>
                </a:solidFill>
              </a:rPr>
              <a:t>(6,44%)</a:t>
            </a:r>
          </a:p>
        </p:txBody>
      </p:sp>
      <p:sp>
        <p:nvSpPr>
          <p:cNvPr id="96" name="Retângulo de cantos arredondados 95"/>
          <p:cNvSpPr/>
          <p:nvPr/>
        </p:nvSpPr>
        <p:spPr>
          <a:xfrm>
            <a:off x="3347864" y="3501008"/>
            <a:ext cx="936104" cy="540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smtClean="0"/>
              <a:t>9,21%</a:t>
            </a:r>
            <a:endParaRPr lang="pt-BR" b="1" dirty="0"/>
          </a:p>
        </p:txBody>
      </p:sp>
      <p:sp>
        <p:nvSpPr>
          <p:cNvPr id="97" name="Retângulo de cantos arredondados 96"/>
          <p:cNvSpPr/>
          <p:nvPr/>
        </p:nvSpPr>
        <p:spPr>
          <a:xfrm>
            <a:off x="3347864" y="4149080"/>
            <a:ext cx="936104" cy="540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smtClean="0"/>
              <a:t>57,30%</a:t>
            </a:r>
            <a:endParaRPr lang="pt-BR" b="1" dirty="0"/>
          </a:p>
        </p:txBody>
      </p:sp>
      <p:sp>
        <p:nvSpPr>
          <p:cNvPr id="98" name="Retângulo de cantos arredondados 97"/>
          <p:cNvSpPr/>
          <p:nvPr/>
        </p:nvSpPr>
        <p:spPr>
          <a:xfrm>
            <a:off x="3347864" y="4869160"/>
            <a:ext cx="936104" cy="540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smtClean="0"/>
              <a:t>33,49%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40" grpId="0" animBg="1"/>
      <p:bldP spid="68" grpId="0" animBg="1"/>
      <p:bldP spid="77" grpId="0" animBg="1"/>
      <p:bldP spid="96" grpId="0" animBg="1"/>
      <p:bldP spid="97" grpId="0" animBg="1"/>
      <p:bldP spid="9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187450" y="765175"/>
            <a:ext cx="6985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>
                <a:latin typeface="+mj-lt"/>
              </a:rPr>
              <a:t>“CUSTOS ADMINISTRATIVOS EM AMBIENTE COMPETITIVO”</a:t>
            </a:r>
            <a:endParaRPr lang="pt-BR" sz="3600" dirty="0">
              <a:latin typeface="+mj-lt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39750" y="2400300"/>
            <a:ext cx="51117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pt-BR" sz="2200" dirty="0">
                <a:latin typeface="+mn-lt"/>
                <a:ea typeface="Calibri" pitchFamily="34" charset="0"/>
                <a:cs typeface="Arial" pitchFamily="34" charset="0"/>
              </a:rPr>
              <a:t>Busca da eficiência;</a:t>
            </a:r>
            <a:endParaRPr lang="pt-BR" sz="2200" dirty="0">
              <a:latin typeface="+mn-lt"/>
              <a:cs typeface="Arial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pt-BR" sz="2200" dirty="0">
                <a:latin typeface="+mn-lt"/>
                <a:ea typeface="Calibri" pitchFamily="34" charset="0"/>
                <a:cs typeface="Arial" pitchFamily="34" charset="0"/>
              </a:rPr>
              <a:t>Escalas;</a:t>
            </a:r>
            <a:endParaRPr lang="pt-BR" sz="2200" dirty="0">
              <a:latin typeface="+mn-lt"/>
              <a:cs typeface="Arial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pt-BR" sz="2200" dirty="0">
                <a:latin typeface="+mn-lt"/>
                <a:ea typeface="Calibri" pitchFamily="34" charset="0"/>
                <a:cs typeface="Arial" pitchFamily="34" charset="0"/>
              </a:rPr>
              <a:t>Parâmetros de comparação;</a:t>
            </a:r>
            <a:endParaRPr lang="pt-BR" sz="2200" dirty="0">
              <a:latin typeface="+mn-lt"/>
              <a:cs typeface="Arial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pt-BR" sz="2200" dirty="0">
                <a:latin typeface="+mn-lt"/>
                <a:ea typeface="Calibri" pitchFamily="34" charset="0"/>
                <a:cs typeface="Arial" pitchFamily="34" charset="0"/>
              </a:rPr>
              <a:t>Divulgação das despesas administrativas;</a:t>
            </a:r>
            <a:endParaRPr lang="pt-BR" sz="2200" dirty="0">
              <a:latin typeface="+mn-lt"/>
              <a:cs typeface="Arial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pt-BR" sz="2200" dirty="0">
                <a:latin typeface="+mn-lt"/>
                <a:ea typeface="Calibri" pitchFamily="34" charset="0"/>
                <a:cs typeface="Arial" pitchFamily="34" charset="0"/>
              </a:rPr>
              <a:t>Reflexo do custeio administrativo nos planos de benefício.</a:t>
            </a:r>
            <a:endParaRPr lang="pt-BR" sz="2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7544" y="908720"/>
            <a:ext cx="8676456" cy="64807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REDISTRIBUIÇÃO DAS DESPESAS COMUNS </a:t>
            </a:r>
            <a:endParaRPr lang="pt-BR" sz="30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Texto explicativo em seta para baixo 2"/>
          <p:cNvSpPr/>
          <p:nvPr/>
        </p:nvSpPr>
        <p:spPr>
          <a:xfrm>
            <a:off x="467544" y="1628800"/>
            <a:ext cx="2736304" cy="1080000"/>
          </a:xfrm>
          <a:prstGeom prst="downArrowCallout">
            <a:avLst>
              <a:gd name="adj1" fmla="val 25000"/>
              <a:gd name="adj2" fmla="val 120939"/>
              <a:gd name="adj3" fmla="val 25000"/>
              <a:gd name="adj4" fmla="val 6497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DESPESAS ADM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467544" y="2924944"/>
            <a:ext cx="936104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1,20%</a:t>
            </a:r>
          </a:p>
        </p:txBody>
      </p:sp>
      <p:sp>
        <p:nvSpPr>
          <p:cNvPr id="5" name="Pentágono 4"/>
          <p:cNvSpPr/>
          <p:nvPr/>
        </p:nvSpPr>
        <p:spPr>
          <a:xfrm flipH="1">
            <a:off x="1403648" y="2924944"/>
            <a:ext cx="180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bg1"/>
                </a:solidFill>
              </a:rPr>
              <a:t>R$ 558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467544" y="3573016"/>
            <a:ext cx="936104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29,94%</a:t>
            </a:r>
          </a:p>
        </p:txBody>
      </p:sp>
      <p:sp>
        <p:nvSpPr>
          <p:cNvPr id="7" name="Pentágono 6"/>
          <p:cNvSpPr/>
          <p:nvPr/>
        </p:nvSpPr>
        <p:spPr>
          <a:xfrm flipH="1">
            <a:off x="1403648" y="3573016"/>
            <a:ext cx="180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bg1"/>
                </a:solidFill>
              </a:rPr>
              <a:t>R$ 7.695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467544" y="4221088"/>
            <a:ext cx="936104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44,91%</a:t>
            </a:r>
          </a:p>
        </p:txBody>
      </p:sp>
      <p:sp>
        <p:nvSpPr>
          <p:cNvPr id="9" name="Pentágono 8"/>
          <p:cNvSpPr/>
          <p:nvPr/>
        </p:nvSpPr>
        <p:spPr>
          <a:xfrm flipH="1">
            <a:off x="1403648" y="4221088"/>
            <a:ext cx="180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bg1"/>
                </a:solidFill>
              </a:rPr>
              <a:t>R$ 11.542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467544" y="4869160"/>
            <a:ext cx="936104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23,95%</a:t>
            </a:r>
          </a:p>
        </p:txBody>
      </p:sp>
      <p:sp>
        <p:nvSpPr>
          <p:cNvPr id="11" name="Pentágono 10"/>
          <p:cNvSpPr/>
          <p:nvPr/>
        </p:nvSpPr>
        <p:spPr>
          <a:xfrm flipH="1">
            <a:off x="1403648" y="4869160"/>
            <a:ext cx="180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bg1"/>
                </a:solidFill>
              </a:rPr>
              <a:t>R$ 6.156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67544" y="5517232"/>
            <a:ext cx="936104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</a:rPr>
              <a:t>100 %</a:t>
            </a:r>
          </a:p>
        </p:txBody>
      </p:sp>
      <p:sp>
        <p:nvSpPr>
          <p:cNvPr id="13" name="Pentágono 12"/>
          <p:cNvSpPr/>
          <p:nvPr/>
        </p:nvSpPr>
        <p:spPr>
          <a:xfrm flipH="1">
            <a:off x="1403648" y="5517232"/>
            <a:ext cx="180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tx1"/>
                </a:solidFill>
              </a:rPr>
              <a:t>R$ 25.950</a:t>
            </a:r>
          </a:p>
        </p:txBody>
      </p:sp>
      <p:sp>
        <p:nvSpPr>
          <p:cNvPr id="14" name="Texto explicativo em seta para baixo 13"/>
          <p:cNvSpPr/>
          <p:nvPr/>
        </p:nvSpPr>
        <p:spPr>
          <a:xfrm>
            <a:off x="3491880" y="1628800"/>
            <a:ext cx="2736304" cy="1080000"/>
          </a:xfrm>
          <a:prstGeom prst="downArrowCallout">
            <a:avLst>
              <a:gd name="adj1" fmla="val 25000"/>
              <a:gd name="adj2" fmla="val 120939"/>
              <a:gd name="adj3" fmla="val 25000"/>
              <a:gd name="adj4" fmla="val 6497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 smtClean="0"/>
              <a:t>REDISTRIBUIÇÃO</a:t>
            </a:r>
            <a:endParaRPr lang="pt-BR" sz="2400" b="1" dirty="0"/>
          </a:p>
        </p:txBody>
      </p:sp>
      <p:sp>
        <p:nvSpPr>
          <p:cNvPr id="15" name="Pentágono 14"/>
          <p:cNvSpPr/>
          <p:nvPr/>
        </p:nvSpPr>
        <p:spPr>
          <a:xfrm flipH="1">
            <a:off x="4355976" y="2924944"/>
            <a:ext cx="180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bg1"/>
                </a:solidFill>
              </a:rPr>
              <a:t>R$ </a:t>
            </a:r>
            <a:r>
              <a:rPr lang="pt-BR" sz="2000" b="1" dirty="0" smtClean="0">
                <a:solidFill>
                  <a:schemeClr val="bg1"/>
                </a:solidFill>
              </a:rPr>
              <a:t>389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6" name="Pentágono 15"/>
          <p:cNvSpPr/>
          <p:nvPr/>
        </p:nvSpPr>
        <p:spPr>
          <a:xfrm flipH="1">
            <a:off x="4355976" y="3573016"/>
            <a:ext cx="180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bg1"/>
                </a:solidFill>
              </a:rPr>
              <a:t>R$ </a:t>
            </a:r>
            <a:r>
              <a:rPr lang="pt-BR" sz="2000" b="1" dirty="0" smtClean="0">
                <a:solidFill>
                  <a:schemeClr val="bg1"/>
                </a:solidFill>
              </a:rPr>
              <a:t>7.712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7" name="Pentágono 16"/>
          <p:cNvSpPr/>
          <p:nvPr/>
        </p:nvSpPr>
        <p:spPr>
          <a:xfrm flipH="1">
            <a:off x="4355976" y="4221088"/>
            <a:ext cx="180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bg1"/>
                </a:solidFill>
              </a:rPr>
              <a:t>R$ </a:t>
            </a:r>
            <a:r>
              <a:rPr lang="pt-BR" sz="2000" b="1" dirty="0" smtClean="0">
                <a:solidFill>
                  <a:schemeClr val="bg1"/>
                </a:solidFill>
              </a:rPr>
              <a:t>11.662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8" name="Pentágono 17"/>
          <p:cNvSpPr/>
          <p:nvPr/>
        </p:nvSpPr>
        <p:spPr>
          <a:xfrm flipH="1">
            <a:off x="4355976" y="4869160"/>
            <a:ext cx="180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bg1"/>
                </a:solidFill>
              </a:rPr>
              <a:t>R$ </a:t>
            </a:r>
            <a:r>
              <a:rPr lang="pt-BR" sz="2000" b="1" dirty="0" smtClean="0">
                <a:solidFill>
                  <a:schemeClr val="bg1"/>
                </a:solidFill>
              </a:rPr>
              <a:t>6.187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9" name="Pentágono 18"/>
          <p:cNvSpPr/>
          <p:nvPr/>
        </p:nvSpPr>
        <p:spPr>
          <a:xfrm flipH="1">
            <a:off x="4355976" y="5517232"/>
            <a:ext cx="180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tx1"/>
                </a:solidFill>
              </a:rPr>
              <a:t>R$ 25.950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3419872" y="2924944"/>
            <a:ext cx="936104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smtClean="0"/>
              <a:t>0,80</a:t>
            </a:r>
            <a:r>
              <a:rPr lang="pt-BR" b="1" dirty="0"/>
              <a:t>%</a:t>
            </a: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3419872" y="3573016"/>
            <a:ext cx="936104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smtClean="0"/>
              <a:t>30,04</a:t>
            </a:r>
            <a:r>
              <a:rPr lang="pt-BR" b="1" dirty="0"/>
              <a:t>%</a:t>
            </a: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3419872" y="4221088"/>
            <a:ext cx="936104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smtClean="0"/>
              <a:t>45,11</a:t>
            </a:r>
            <a:r>
              <a:rPr lang="pt-BR" b="1" dirty="0"/>
              <a:t>%</a:t>
            </a: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3419872" y="4869160"/>
            <a:ext cx="936104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smtClean="0"/>
              <a:t>24,05</a:t>
            </a:r>
            <a:r>
              <a:rPr lang="pt-BR" b="1" dirty="0"/>
              <a:t>%</a:t>
            </a: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3419872" y="5517232"/>
            <a:ext cx="936104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</a:rPr>
              <a:t>100 %</a:t>
            </a:r>
          </a:p>
        </p:txBody>
      </p:sp>
      <p:sp>
        <p:nvSpPr>
          <p:cNvPr id="25" name="Texto explicativo em seta para baixo 24"/>
          <p:cNvSpPr/>
          <p:nvPr/>
        </p:nvSpPr>
        <p:spPr>
          <a:xfrm>
            <a:off x="467544" y="1628800"/>
            <a:ext cx="2700000" cy="1080000"/>
          </a:xfrm>
          <a:prstGeom prst="downArrowCallout">
            <a:avLst>
              <a:gd name="adj1" fmla="val 25400"/>
              <a:gd name="adj2" fmla="val 118534"/>
              <a:gd name="adj3" fmla="val 25000"/>
              <a:gd name="adj4" fmla="val 6497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CUSTEIO ADMINISTRATIVO </a:t>
            </a: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467544" y="2924944"/>
            <a:ext cx="936000" cy="540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1,00%</a:t>
            </a:r>
          </a:p>
        </p:txBody>
      </p:sp>
      <p:sp>
        <p:nvSpPr>
          <p:cNvPr id="27" name="Pentágono 26"/>
          <p:cNvSpPr/>
          <p:nvPr/>
        </p:nvSpPr>
        <p:spPr>
          <a:xfrm flipH="1">
            <a:off x="1403648" y="2924944"/>
            <a:ext cx="1620000" cy="540000"/>
          </a:xfrm>
          <a:prstGeom prst="homePlate">
            <a:avLst>
              <a:gd name="adj" fmla="val 592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/>
              <a:t>R$ 400</a:t>
            </a: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467544" y="3573016"/>
            <a:ext cx="936000" cy="540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0,80%</a:t>
            </a:r>
          </a:p>
        </p:txBody>
      </p:sp>
      <p:sp>
        <p:nvSpPr>
          <p:cNvPr id="29" name="Pentágono 28"/>
          <p:cNvSpPr/>
          <p:nvPr/>
        </p:nvSpPr>
        <p:spPr>
          <a:xfrm flipH="1">
            <a:off x="1403648" y="3573016"/>
            <a:ext cx="1620000" cy="540000"/>
          </a:xfrm>
          <a:prstGeom prst="homePlate">
            <a:avLst>
              <a:gd name="adj" fmla="val 592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/>
              <a:t>R$ 8.000</a:t>
            </a: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467544" y="4149080"/>
            <a:ext cx="936000" cy="540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0,86%</a:t>
            </a:r>
          </a:p>
        </p:txBody>
      </p:sp>
      <p:sp>
        <p:nvSpPr>
          <p:cNvPr id="31" name="Pentágono 30"/>
          <p:cNvSpPr/>
          <p:nvPr/>
        </p:nvSpPr>
        <p:spPr>
          <a:xfrm flipH="1">
            <a:off x="1403648" y="4221088"/>
            <a:ext cx="1620000" cy="540000"/>
          </a:xfrm>
          <a:prstGeom prst="homePlate">
            <a:avLst>
              <a:gd name="adj" fmla="val 5362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/>
              <a:t>R$ 13.000</a:t>
            </a:r>
          </a:p>
        </p:txBody>
      </p:sp>
      <p:sp>
        <p:nvSpPr>
          <p:cNvPr id="32" name="Retângulo de cantos arredondados 31"/>
          <p:cNvSpPr/>
          <p:nvPr/>
        </p:nvSpPr>
        <p:spPr>
          <a:xfrm>
            <a:off x="467544" y="4869160"/>
            <a:ext cx="936000" cy="540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0,87%</a:t>
            </a:r>
          </a:p>
        </p:txBody>
      </p:sp>
      <p:sp>
        <p:nvSpPr>
          <p:cNvPr id="33" name="Pentágono 32"/>
          <p:cNvSpPr/>
          <p:nvPr/>
        </p:nvSpPr>
        <p:spPr>
          <a:xfrm flipH="1">
            <a:off x="1403648" y="4869160"/>
            <a:ext cx="1620000" cy="504056"/>
          </a:xfrm>
          <a:prstGeom prst="homePlate">
            <a:avLst>
              <a:gd name="adj" fmla="val 7055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/>
              <a:t>R$ 7.000</a:t>
            </a:r>
          </a:p>
        </p:txBody>
      </p:sp>
      <p:sp>
        <p:nvSpPr>
          <p:cNvPr id="34" name="Retângulo de cantos arredondados 33"/>
          <p:cNvSpPr/>
          <p:nvPr/>
        </p:nvSpPr>
        <p:spPr>
          <a:xfrm>
            <a:off x="467544" y="5517232"/>
            <a:ext cx="936000" cy="540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</a:rPr>
              <a:t>0,85</a:t>
            </a:r>
            <a:r>
              <a:rPr lang="pt-BR" b="1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35" name="Pentágono 34"/>
          <p:cNvSpPr/>
          <p:nvPr/>
        </p:nvSpPr>
        <p:spPr>
          <a:xfrm flipH="1">
            <a:off x="1403648" y="5517232"/>
            <a:ext cx="1656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tx1"/>
                </a:solidFill>
              </a:rPr>
              <a:t>R$ 28.400</a:t>
            </a:r>
          </a:p>
        </p:txBody>
      </p:sp>
      <p:sp>
        <p:nvSpPr>
          <p:cNvPr id="36" name="Texto explicativo em seta para baixo 35"/>
          <p:cNvSpPr/>
          <p:nvPr/>
        </p:nvSpPr>
        <p:spPr>
          <a:xfrm>
            <a:off x="6372200" y="1628800"/>
            <a:ext cx="2592288" cy="1080000"/>
          </a:xfrm>
          <a:prstGeom prst="downArrowCallout">
            <a:avLst>
              <a:gd name="adj1" fmla="val 25000"/>
              <a:gd name="adj2" fmla="val 118533"/>
              <a:gd name="adj3" fmla="val 25000"/>
              <a:gd name="adj4" fmla="val 6497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</a:rPr>
              <a:t>CONSTITUIÇÃO FUNDO ADM </a:t>
            </a:r>
          </a:p>
        </p:txBody>
      </p:sp>
      <p:sp>
        <p:nvSpPr>
          <p:cNvPr id="37" name="Retângulo de cantos arredondados 36"/>
          <p:cNvSpPr/>
          <p:nvPr/>
        </p:nvSpPr>
        <p:spPr>
          <a:xfrm>
            <a:off x="6300192" y="2996952"/>
            <a:ext cx="936104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b="1" dirty="0">
                <a:solidFill>
                  <a:schemeClr val="bg1"/>
                </a:solidFill>
              </a:rPr>
              <a:t>0,45%</a:t>
            </a:r>
          </a:p>
        </p:txBody>
      </p:sp>
      <p:sp>
        <p:nvSpPr>
          <p:cNvPr id="38" name="Pentágono 37"/>
          <p:cNvSpPr/>
          <p:nvPr/>
        </p:nvSpPr>
        <p:spPr>
          <a:xfrm flipH="1">
            <a:off x="7236296" y="2924944"/>
            <a:ext cx="162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bg1"/>
                </a:solidFill>
              </a:rPr>
              <a:t>R$ 11 </a:t>
            </a:r>
          </a:p>
        </p:txBody>
      </p:sp>
      <p:sp>
        <p:nvSpPr>
          <p:cNvPr id="39" name="Retângulo de cantos arredondados 38"/>
          <p:cNvSpPr/>
          <p:nvPr/>
        </p:nvSpPr>
        <p:spPr>
          <a:xfrm>
            <a:off x="6300192" y="3573016"/>
            <a:ext cx="936000" cy="54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15,84%</a:t>
            </a:r>
          </a:p>
        </p:txBody>
      </p:sp>
      <p:sp>
        <p:nvSpPr>
          <p:cNvPr id="40" name="Pentágono 39"/>
          <p:cNvSpPr/>
          <p:nvPr/>
        </p:nvSpPr>
        <p:spPr>
          <a:xfrm flipH="1">
            <a:off x="7236296" y="3573016"/>
            <a:ext cx="162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bg1"/>
                </a:solidFill>
              </a:rPr>
              <a:t>R$ 288 </a:t>
            </a:r>
          </a:p>
        </p:txBody>
      </p:sp>
      <p:sp>
        <p:nvSpPr>
          <p:cNvPr id="41" name="Retângulo de cantos arredondados 40"/>
          <p:cNvSpPr/>
          <p:nvPr/>
        </p:nvSpPr>
        <p:spPr>
          <a:xfrm>
            <a:off x="6300192" y="4221088"/>
            <a:ext cx="936000" cy="54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54,61%</a:t>
            </a:r>
          </a:p>
        </p:txBody>
      </p:sp>
      <p:sp>
        <p:nvSpPr>
          <p:cNvPr id="42" name="Pentágono 41"/>
          <p:cNvSpPr/>
          <p:nvPr/>
        </p:nvSpPr>
        <p:spPr>
          <a:xfrm flipH="1">
            <a:off x="7236296" y="4221088"/>
            <a:ext cx="162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bg1"/>
                </a:solidFill>
              </a:rPr>
              <a:t>R$ 1.338</a:t>
            </a:r>
          </a:p>
        </p:txBody>
      </p:sp>
      <p:sp>
        <p:nvSpPr>
          <p:cNvPr id="43" name="Retângulo de cantos arredondados 42"/>
          <p:cNvSpPr/>
          <p:nvPr/>
        </p:nvSpPr>
        <p:spPr>
          <a:xfrm>
            <a:off x="6300192" y="4797152"/>
            <a:ext cx="936000" cy="54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29,10%</a:t>
            </a:r>
          </a:p>
        </p:txBody>
      </p:sp>
      <p:sp>
        <p:nvSpPr>
          <p:cNvPr id="44" name="Pentágono 43"/>
          <p:cNvSpPr/>
          <p:nvPr/>
        </p:nvSpPr>
        <p:spPr>
          <a:xfrm flipH="1">
            <a:off x="7236296" y="4797152"/>
            <a:ext cx="162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bg1"/>
                </a:solidFill>
              </a:rPr>
              <a:t>R$ 813</a:t>
            </a:r>
          </a:p>
        </p:txBody>
      </p:sp>
      <p:sp>
        <p:nvSpPr>
          <p:cNvPr id="45" name="Pentágono 44"/>
          <p:cNvSpPr/>
          <p:nvPr/>
        </p:nvSpPr>
        <p:spPr>
          <a:xfrm flipH="1">
            <a:off x="7236296" y="5445224"/>
            <a:ext cx="162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tx1"/>
                </a:solidFill>
              </a:rPr>
              <a:t>R$ 2.450</a:t>
            </a:r>
          </a:p>
        </p:txBody>
      </p:sp>
      <p:sp>
        <p:nvSpPr>
          <p:cNvPr id="46" name="Retângulo de cantos arredondados 45"/>
          <p:cNvSpPr/>
          <p:nvPr/>
        </p:nvSpPr>
        <p:spPr>
          <a:xfrm>
            <a:off x="6300192" y="5445224"/>
            <a:ext cx="936000" cy="54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</a:rPr>
              <a:t>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o 1"/>
          <p:cNvSpPr/>
          <p:nvPr/>
        </p:nvSpPr>
        <p:spPr>
          <a:xfrm>
            <a:off x="394544" y="5445720"/>
            <a:ext cx="2521272" cy="863600"/>
          </a:xfrm>
          <a:prstGeom prst="cub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chemeClr val="tx1"/>
                </a:solidFill>
              </a:rPr>
              <a:t>PGA</a:t>
            </a:r>
          </a:p>
        </p:txBody>
      </p:sp>
      <p:sp>
        <p:nvSpPr>
          <p:cNvPr id="3" name="Cubo 2"/>
          <p:cNvSpPr/>
          <p:nvPr/>
        </p:nvSpPr>
        <p:spPr>
          <a:xfrm>
            <a:off x="395536" y="4725640"/>
            <a:ext cx="2520280" cy="863600"/>
          </a:xfrm>
          <a:prstGeom prst="cub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Plano 1</a:t>
            </a:r>
          </a:p>
        </p:txBody>
      </p:sp>
      <p:sp>
        <p:nvSpPr>
          <p:cNvPr id="4" name="Cubo 3"/>
          <p:cNvSpPr/>
          <p:nvPr/>
        </p:nvSpPr>
        <p:spPr>
          <a:xfrm>
            <a:off x="395536" y="4005560"/>
            <a:ext cx="2520280" cy="863600"/>
          </a:xfrm>
          <a:prstGeom prst="cub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Plano 2</a:t>
            </a:r>
          </a:p>
        </p:txBody>
      </p:sp>
      <p:sp>
        <p:nvSpPr>
          <p:cNvPr id="5" name="Cubo 4"/>
          <p:cNvSpPr/>
          <p:nvPr/>
        </p:nvSpPr>
        <p:spPr>
          <a:xfrm>
            <a:off x="395536" y="3285480"/>
            <a:ext cx="2520280" cy="863600"/>
          </a:xfrm>
          <a:prstGeom prst="cub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Plano 3</a:t>
            </a:r>
          </a:p>
        </p:txBody>
      </p:sp>
      <p:sp>
        <p:nvSpPr>
          <p:cNvPr id="35" name="Cubo 34"/>
          <p:cNvSpPr/>
          <p:nvPr/>
        </p:nvSpPr>
        <p:spPr>
          <a:xfrm>
            <a:off x="395536" y="2564904"/>
            <a:ext cx="2520280" cy="863600"/>
          </a:xfrm>
          <a:prstGeom prst="cub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 Plano 4</a:t>
            </a:r>
          </a:p>
        </p:txBody>
      </p:sp>
      <p:sp>
        <p:nvSpPr>
          <p:cNvPr id="64" name="Texto explicativo em seta para baixo 63"/>
          <p:cNvSpPr/>
          <p:nvPr/>
        </p:nvSpPr>
        <p:spPr>
          <a:xfrm>
            <a:off x="467544" y="1340768"/>
            <a:ext cx="2448272" cy="1080000"/>
          </a:xfrm>
          <a:prstGeom prst="downArrowCallout">
            <a:avLst>
              <a:gd name="adj1" fmla="val 25000"/>
              <a:gd name="adj2" fmla="val 62459"/>
              <a:gd name="adj3" fmla="val 25000"/>
              <a:gd name="adj4" fmla="val 6497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chemeClr val="tx1"/>
                </a:solidFill>
              </a:rPr>
              <a:t>ADMINISTRAÇÃO</a:t>
            </a:r>
          </a:p>
        </p:txBody>
      </p:sp>
      <p:sp>
        <p:nvSpPr>
          <p:cNvPr id="27" name="Texto explicativo em seta para baixo 26"/>
          <p:cNvSpPr/>
          <p:nvPr/>
        </p:nvSpPr>
        <p:spPr>
          <a:xfrm>
            <a:off x="6300192" y="1340768"/>
            <a:ext cx="2592288" cy="1080000"/>
          </a:xfrm>
          <a:prstGeom prst="downArrowCallout">
            <a:avLst>
              <a:gd name="adj1" fmla="val 25000"/>
              <a:gd name="adj2" fmla="val 118533"/>
              <a:gd name="adj3" fmla="val 25000"/>
              <a:gd name="adj4" fmla="val 6497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</a:rPr>
              <a:t>CONSTITUIÇÃO FUNDO ADM </a:t>
            </a:r>
          </a:p>
        </p:txBody>
      </p:sp>
      <p:sp>
        <p:nvSpPr>
          <p:cNvPr id="33" name="Pentágono 32"/>
          <p:cNvSpPr/>
          <p:nvPr/>
        </p:nvSpPr>
        <p:spPr>
          <a:xfrm flipH="1">
            <a:off x="7236296" y="2924944"/>
            <a:ext cx="162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bg1"/>
                </a:solidFill>
              </a:rPr>
              <a:t>R$ 11 </a:t>
            </a:r>
          </a:p>
        </p:txBody>
      </p:sp>
      <p:sp>
        <p:nvSpPr>
          <p:cNvPr id="34" name="Retângulo de cantos arredondados 33"/>
          <p:cNvSpPr/>
          <p:nvPr/>
        </p:nvSpPr>
        <p:spPr>
          <a:xfrm>
            <a:off x="6300192" y="2996952"/>
            <a:ext cx="936104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b="1" dirty="0">
                <a:solidFill>
                  <a:schemeClr val="bg1"/>
                </a:solidFill>
              </a:rPr>
              <a:t>0,45%</a:t>
            </a:r>
          </a:p>
        </p:txBody>
      </p:sp>
      <p:sp>
        <p:nvSpPr>
          <p:cNvPr id="36" name="Retângulo de cantos arredondados 35"/>
          <p:cNvSpPr/>
          <p:nvPr/>
        </p:nvSpPr>
        <p:spPr>
          <a:xfrm>
            <a:off x="6300192" y="3573016"/>
            <a:ext cx="936000" cy="54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15,84%</a:t>
            </a:r>
          </a:p>
        </p:txBody>
      </p:sp>
      <p:sp>
        <p:nvSpPr>
          <p:cNvPr id="37" name="Pentágono 36"/>
          <p:cNvSpPr/>
          <p:nvPr/>
        </p:nvSpPr>
        <p:spPr>
          <a:xfrm flipH="1">
            <a:off x="7236296" y="3573016"/>
            <a:ext cx="162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bg1"/>
                </a:solidFill>
              </a:rPr>
              <a:t>R$ 288 </a:t>
            </a:r>
          </a:p>
        </p:txBody>
      </p:sp>
      <p:sp>
        <p:nvSpPr>
          <p:cNvPr id="38" name="Retângulo de cantos arredondados 37"/>
          <p:cNvSpPr/>
          <p:nvPr/>
        </p:nvSpPr>
        <p:spPr>
          <a:xfrm>
            <a:off x="6300192" y="4221088"/>
            <a:ext cx="936000" cy="54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54,61%</a:t>
            </a:r>
          </a:p>
        </p:txBody>
      </p:sp>
      <p:sp>
        <p:nvSpPr>
          <p:cNvPr id="39" name="Pentágono 38"/>
          <p:cNvSpPr/>
          <p:nvPr/>
        </p:nvSpPr>
        <p:spPr>
          <a:xfrm flipH="1">
            <a:off x="7236296" y="4221088"/>
            <a:ext cx="162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bg1"/>
                </a:solidFill>
              </a:rPr>
              <a:t>R$ 1.338</a:t>
            </a:r>
          </a:p>
        </p:txBody>
      </p:sp>
      <p:sp>
        <p:nvSpPr>
          <p:cNvPr id="40" name="Retângulo de cantos arredondados 39"/>
          <p:cNvSpPr/>
          <p:nvPr/>
        </p:nvSpPr>
        <p:spPr>
          <a:xfrm>
            <a:off x="6300192" y="4869160"/>
            <a:ext cx="936000" cy="54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29,10%</a:t>
            </a:r>
          </a:p>
        </p:txBody>
      </p:sp>
      <p:sp>
        <p:nvSpPr>
          <p:cNvPr id="41" name="Pentágono 40"/>
          <p:cNvSpPr/>
          <p:nvPr/>
        </p:nvSpPr>
        <p:spPr>
          <a:xfrm flipH="1">
            <a:off x="7236296" y="4869160"/>
            <a:ext cx="162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bg1"/>
                </a:solidFill>
              </a:rPr>
              <a:t>R$ 813</a:t>
            </a:r>
          </a:p>
        </p:txBody>
      </p:sp>
      <p:sp>
        <p:nvSpPr>
          <p:cNvPr id="42" name="Pentágono 41"/>
          <p:cNvSpPr/>
          <p:nvPr/>
        </p:nvSpPr>
        <p:spPr>
          <a:xfrm flipH="1">
            <a:off x="7308304" y="5517232"/>
            <a:ext cx="162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tx1"/>
                </a:solidFill>
              </a:rPr>
              <a:t>R$ 2.450</a:t>
            </a:r>
          </a:p>
        </p:txBody>
      </p:sp>
      <p:sp>
        <p:nvSpPr>
          <p:cNvPr id="43" name="Retângulo de cantos arredondados 42"/>
          <p:cNvSpPr/>
          <p:nvPr/>
        </p:nvSpPr>
        <p:spPr>
          <a:xfrm>
            <a:off x="6300192" y="5517232"/>
            <a:ext cx="936000" cy="54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</a:rPr>
              <a:t>100%</a:t>
            </a:r>
          </a:p>
        </p:txBody>
      </p:sp>
      <p:sp>
        <p:nvSpPr>
          <p:cNvPr id="44" name="Pentágono 43"/>
          <p:cNvSpPr/>
          <p:nvPr/>
        </p:nvSpPr>
        <p:spPr>
          <a:xfrm flipH="1">
            <a:off x="4283968" y="3537072"/>
            <a:ext cx="180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/>
              <a:t>R$ </a:t>
            </a:r>
            <a:r>
              <a:rPr lang="pt-BR" sz="2000" b="1" dirty="0" smtClean="0"/>
              <a:t>212</a:t>
            </a:r>
            <a:endParaRPr lang="pt-BR" sz="2000" b="1" dirty="0"/>
          </a:p>
        </p:txBody>
      </p:sp>
      <p:sp>
        <p:nvSpPr>
          <p:cNvPr id="45" name="Pentágono 44"/>
          <p:cNvSpPr/>
          <p:nvPr/>
        </p:nvSpPr>
        <p:spPr>
          <a:xfrm flipH="1">
            <a:off x="4283968" y="4185144"/>
            <a:ext cx="180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/>
              <a:t>R$ </a:t>
            </a:r>
            <a:r>
              <a:rPr lang="pt-BR" sz="2000" b="1" dirty="0" smtClean="0"/>
              <a:t>1.318</a:t>
            </a:r>
            <a:endParaRPr lang="pt-BR" sz="2000" b="1" dirty="0"/>
          </a:p>
        </p:txBody>
      </p:sp>
      <p:sp>
        <p:nvSpPr>
          <p:cNvPr id="46" name="Pentágono 45"/>
          <p:cNvSpPr/>
          <p:nvPr/>
        </p:nvSpPr>
        <p:spPr>
          <a:xfrm flipH="1">
            <a:off x="4283968" y="4833216"/>
            <a:ext cx="180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/>
              <a:t>R$ </a:t>
            </a:r>
            <a:r>
              <a:rPr lang="pt-BR" sz="2000" b="1" dirty="0" smtClean="0"/>
              <a:t>770</a:t>
            </a:r>
            <a:endParaRPr lang="pt-BR" sz="2000" b="1" dirty="0"/>
          </a:p>
        </p:txBody>
      </p:sp>
      <p:sp>
        <p:nvSpPr>
          <p:cNvPr id="47" name="Texto explicativo em seta para baixo 46"/>
          <p:cNvSpPr/>
          <p:nvPr/>
        </p:nvSpPr>
        <p:spPr>
          <a:xfrm>
            <a:off x="3347864" y="1340768"/>
            <a:ext cx="2736000" cy="1080000"/>
          </a:xfrm>
          <a:prstGeom prst="downArrowCallout">
            <a:avLst>
              <a:gd name="adj1" fmla="val 31044"/>
              <a:gd name="adj2" fmla="val 111478"/>
              <a:gd name="adj3" fmla="val 22178"/>
              <a:gd name="adj4" fmla="val 6497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 smtClean="0"/>
              <a:t>CONSTITUIÇÃO FUNDO ADM</a:t>
            </a:r>
            <a:endParaRPr lang="pt-BR" sz="2400" b="1" dirty="0"/>
          </a:p>
        </p:txBody>
      </p:sp>
      <p:sp>
        <p:nvSpPr>
          <p:cNvPr id="48" name="Retângulo de cantos arredondados 47"/>
          <p:cNvSpPr/>
          <p:nvPr/>
        </p:nvSpPr>
        <p:spPr>
          <a:xfrm>
            <a:off x="3347864" y="5589240"/>
            <a:ext cx="936104" cy="540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</a:rPr>
              <a:t>100%</a:t>
            </a:r>
          </a:p>
        </p:txBody>
      </p:sp>
      <p:sp>
        <p:nvSpPr>
          <p:cNvPr id="49" name="Pentágono 48"/>
          <p:cNvSpPr/>
          <p:nvPr/>
        </p:nvSpPr>
        <p:spPr>
          <a:xfrm flipH="1">
            <a:off x="4283968" y="5517232"/>
            <a:ext cx="1800000" cy="540000"/>
          </a:xfrm>
          <a:prstGeom prst="homePlate">
            <a:avLst>
              <a:gd name="adj" fmla="val 5907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2000" b="1" dirty="0">
                <a:solidFill>
                  <a:schemeClr val="tx1"/>
                </a:solidFill>
              </a:rPr>
              <a:t>R$ </a:t>
            </a:r>
            <a:r>
              <a:rPr lang="pt-BR" sz="2000" b="1" dirty="0" smtClean="0">
                <a:solidFill>
                  <a:schemeClr val="tx1"/>
                </a:solidFill>
              </a:rPr>
              <a:t>2.300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50" name="Retângulo de cantos arredondados 49"/>
          <p:cNvSpPr/>
          <p:nvPr/>
        </p:nvSpPr>
        <p:spPr>
          <a:xfrm>
            <a:off x="3347864" y="3501008"/>
            <a:ext cx="936104" cy="540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smtClean="0"/>
              <a:t>9,21%</a:t>
            </a:r>
            <a:endParaRPr lang="pt-BR" b="1" dirty="0"/>
          </a:p>
        </p:txBody>
      </p:sp>
      <p:sp>
        <p:nvSpPr>
          <p:cNvPr id="51" name="Retângulo de cantos arredondados 50"/>
          <p:cNvSpPr/>
          <p:nvPr/>
        </p:nvSpPr>
        <p:spPr>
          <a:xfrm>
            <a:off x="3347864" y="4149080"/>
            <a:ext cx="936104" cy="540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smtClean="0"/>
              <a:t>57,30%</a:t>
            </a:r>
            <a:endParaRPr lang="pt-BR" b="1" dirty="0"/>
          </a:p>
        </p:txBody>
      </p:sp>
      <p:sp>
        <p:nvSpPr>
          <p:cNvPr id="52" name="Retângulo de cantos arredondados 51"/>
          <p:cNvSpPr/>
          <p:nvPr/>
        </p:nvSpPr>
        <p:spPr>
          <a:xfrm>
            <a:off x="3347864" y="4869160"/>
            <a:ext cx="936104" cy="540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smtClean="0"/>
              <a:t>33,49%</a:t>
            </a:r>
            <a:endParaRPr lang="pt-BR" b="1" dirty="0"/>
          </a:p>
        </p:txBody>
      </p:sp>
      <p:sp>
        <p:nvSpPr>
          <p:cNvPr id="53" name="Elipse 52"/>
          <p:cNvSpPr/>
          <p:nvPr/>
        </p:nvSpPr>
        <p:spPr>
          <a:xfrm>
            <a:off x="7668344" y="3140968"/>
            <a:ext cx="1475656" cy="30963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Retângulo de cantos arredondados 53"/>
          <p:cNvSpPr/>
          <p:nvPr/>
        </p:nvSpPr>
        <p:spPr>
          <a:xfrm>
            <a:off x="4716016" y="6237312"/>
            <a:ext cx="3744416" cy="620688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rgbClr val="FF0000"/>
                </a:solidFill>
              </a:rPr>
              <a:t>GANHO DE ESCALA</a:t>
            </a:r>
            <a:endParaRPr lang="pt-B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0.00608 0.38079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19000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0.00608 0.28611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1430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L 0.00608 0.1812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910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00607 0.10763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540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59259E-6 L 0.00399 0.2810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4100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00399 0.18657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930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004 0.11273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8" grpId="0" animBg="1"/>
      <p:bldP spid="49" grpId="0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51520" y="1772816"/>
            <a:ext cx="8892480" cy="32403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PARÂMETROS DE COMPARAÇÃO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DAS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DESPESAS ADMINISTRATIVAS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67544" y="1484784"/>
            <a:ext cx="8424863" cy="47529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600" b="1" dirty="0"/>
              <a:t>ANÁLISE DA</a:t>
            </a:r>
            <a:br>
              <a:rPr lang="pt-BR" sz="3600" b="1" dirty="0"/>
            </a:br>
            <a:r>
              <a:rPr lang="pt-BR" sz="3600" b="1" dirty="0"/>
              <a:t>SÉRIE DE ESTUDOS DA PREVIC</a:t>
            </a:r>
            <a:br>
              <a:rPr lang="pt-BR" sz="3600" b="1" dirty="0"/>
            </a:br>
            <a:r>
              <a:rPr lang="pt-BR" sz="3600" b="1" dirty="0"/>
              <a:t/>
            </a:r>
            <a:br>
              <a:rPr lang="pt-BR" sz="3600" b="1" dirty="0"/>
            </a:br>
            <a:r>
              <a:rPr lang="pt-BR" sz="3600" b="1" dirty="0"/>
              <a:t> REFERENTE DIVULGAÇÃO DAS DESPESAS ADM</a:t>
            </a:r>
            <a:r>
              <a:rPr lang="pt-BR" sz="3600" dirty="0"/>
              <a:t> </a:t>
            </a:r>
            <a:r>
              <a:rPr lang="pt-BR" sz="3600" b="1" dirty="0"/>
              <a:t> DAS EFPC</a:t>
            </a:r>
            <a:br>
              <a:rPr lang="pt-BR" sz="3600" b="1" dirty="0"/>
            </a:br>
            <a:r>
              <a:rPr lang="pt-BR" sz="3600" b="1" dirty="0"/>
              <a:t/>
            </a:r>
            <a:br>
              <a:rPr lang="pt-BR" sz="3600" b="1" dirty="0"/>
            </a:br>
            <a:r>
              <a:rPr lang="pt-BR" sz="3600" b="1" dirty="0"/>
              <a:t>DEZEMBRO DE 2010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23850" y="1628775"/>
          <a:ext cx="8820471" cy="5229202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1061693"/>
                <a:gridCol w="1880734"/>
                <a:gridCol w="1062543"/>
                <a:gridCol w="1715566"/>
                <a:gridCol w="1524850"/>
                <a:gridCol w="1575085"/>
              </a:tblGrid>
              <a:tr h="913408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GRUPO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CLASSIFICAÇÃO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00FF"/>
                          </a:solidFill>
                        </a:rPr>
                        <a:t>QUANTIDADE </a:t>
                      </a:r>
                      <a:endParaRPr lang="pt-BR" sz="18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PLANOS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POPULAÇÃO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ATIVO TOTAL</a:t>
                      </a:r>
                    </a:p>
                    <a:p>
                      <a:pPr algn="ctr"/>
                      <a:r>
                        <a:rPr lang="pt-BR" sz="1800" b="1" dirty="0" smtClean="0"/>
                        <a:t>R$ Bilhões</a:t>
                      </a:r>
                      <a:endParaRPr lang="pt-BR" sz="1800" b="1" dirty="0"/>
                    </a:p>
                  </a:txBody>
                  <a:tcPr anchor="ctr"/>
                </a:tc>
              </a:tr>
              <a:tr h="719299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Acima</a:t>
                      </a:r>
                      <a:r>
                        <a:rPr lang="pt-BR" baseline="0" dirty="0" smtClean="0"/>
                        <a:t> de 15 bilhões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rgbClr val="0000FF"/>
                          </a:solidFill>
                        </a:rPr>
                        <a:t>4</a:t>
                      </a:r>
                      <a:endParaRPr lang="pt-BR" sz="24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65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dirty="0" smtClean="0"/>
                        <a:t>484.059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dirty="0" smtClean="0"/>
                        <a:t>277.623</a:t>
                      </a:r>
                      <a:endParaRPr lang="pt-BR" sz="2000" dirty="0"/>
                    </a:p>
                  </a:txBody>
                  <a:tcPr anchor="ctr"/>
                </a:tc>
              </a:tr>
              <a:tr h="719299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B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 bilhões a 15 bilhões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rgbClr val="0000FF"/>
                          </a:solidFill>
                        </a:rPr>
                        <a:t>35</a:t>
                      </a:r>
                      <a:endParaRPr lang="pt-BR" sz="24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336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dirty="0" smtClean="0"/>
                        <a:t>890.693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dirty="0" smtClean="0"/>
                        <a:t>181.992</a:t>
                      </a:r>
                      <a:endParaRPr lang="pt-BR" sz="2000" dirty="0"/>
                    </a:p>
                  </a:txBody>
                  <a:tcPr anchor="ctr"/>
                </a:tc>
              </a:tr>
              <a:tr h="719299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C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500 milhões a 2 bilhões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rgbClr val="0000FF"/>
                          </a:solidFill>
                        </a:rPr>
                        <a:t>78</a:t>
                      </a:r>
                      <a:endParaRPr lang="pt-BR" sz="24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318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dirty="0" smtClean="0"/>
                        <a:t>829.045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dirty="0" smtClean="0"/>
                        <a:t>76.631</a:t>
                      </a:r>
                      <a:endParaRPr lang="pt-BR" sz="2000" dirty="0"/>
                    </a:p>
                  </a:txBody>
                  <a:tcPr anchor="ctr"/>
                </a:tc>
              </a:tr>
              <a:tr h="719299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D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100 milhões a</a:t>
                      </a:r>
                    </a:p>
                    <a:p>
                      <a:pPr algn="ctr"/>
                      <a:r>
                        <a:rPr lang="pt-BR" dirty="0" smtClean="0"/>
                        <a:t>500 milhões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rgbClr val="0000FF"/>
                          </a:solidFill>
                        </a:rPr>
                        <a:t>100</a:t>
                      </a:r>
                      <a:endParaRPr lang="pt-BR" sz="24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169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dirty="0" smtClean="0"/>
                        <a:t>523.268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dirty="0" smtClean="0"/>
                        <a:t>24.610</a:t>
                      </a:r>
                      <a:endParaRPr lang="pt-BR" sz="2000" dirty="0"/>
                    </a:p>
                  </a:txBody>
                  <a:tcPr anchor="ctr"/>
                </a:tc>
              </a:tr>
              <a:tr h="719299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E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Até 100 milhões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rgbClr val="0000FF"/>
                          </a:solidFill>
                        </a:rPr>
                        <a:t>75</a:t>
                      </a:r>
                      <a:endParaRPr lang="pt-BR" sz="24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98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dirty="0" smtClean="0"/>
                        <a:t>150.518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dirty="0" smtClean="0"/>
                        <a:t>3.299</a:t>
                      </a:r>
                      <a:endParaRPr lang="pt-BR" sz="2000" dirty="0"/>
                    </a:p>
                  </a:txBody>
                  <a:tcPr anchor="ctr"/>
                </a:tc>
              </a:tr>
              <a:tr h="719299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TOTAL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rgbClr val="0000FF"/>
                          </a:solidFill>
                        </a:rPr>
                        <a:t>292</a:t>
                      </a:r>
                      <a:endParaRPr lang="pt-BR" sz="2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986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2.877.553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564.155</a:t>
                      </a:r>
                      <a:endParaRPr lang="pt-BR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251520" y="1052736"/>
            <a:ext cx="8892480" cy="57673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ENTIDADES POR GRUPO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951163" y="1341438"/>
            <a:ext cx="6192837" cy="1150937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0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ADEQUAÇÃO E NECESSIDADES  DOS GASTOS DEVEM CONSIDERAR: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971600" y="3140968"/>
            <a:ext cx="7560840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800" b="1" dirty="0"/>
              <a:t>I – RECURSOS GARANTIDORES DOS PLANOS;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971600" y="3789040"/>
            <a:ext cx="7560840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800" b="1" dirty="0"/>
              <a:t>II – QUANTIDADES DE PLANOS DE BENEFÍCIOS;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971600" y="4437112"/>
            <a:ext cx="7560840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800" b="1" dirty="0"/>
              <a:t>III – MODALIDADES DOS PLANOS DE BENEFÍCIOS;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971600" y="5085184"/>
            <a:ext cx="7560840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800" b="1" dirty="0"/>
              <a:t>IV – NÚMERO DE </a:t>
            </a:r>
            <a:r>
              <a:rPr lang="pt-BR" sz="2800" b="1" dirty="0" smtClean="0"/>
              <a:t>PARTICIPANTES </a:t>
            </a:r>
            <a:r>
              <a:rPr lang="pt-BR" sz="2800" b="1" dirty="0"/>
              <a:t>E ASSISTIDOS; E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971600" y="5733256"/>
            <a:ext cx="7560840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800" b="1" dirty="0"/>
              <a:t>V – FORMA DE GESTÃO DOS INVESTIMENTOS.</a:t>
            </a:r>
          </a:p>
        </p:txBody>
      </p:sp>
      <p:pic>
        <p:nvPicPr>
          <p:cNvPr id="23570" name="Picture 5" descr="C:\Arquivos de programas\Microsoft Office\Clipart\smbusbas\BD10499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052513"/>
            <a:ext cx="2160587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1" name="Rectangle 6"/>
          <p:cNvSpPr txBox="1">
            <a:spLocks noChangeArrowheads="1"/>
          </p:cNvSpPr>
          <p:nvPr/>
        </p:nvSpPr>
        <p:spPr bwMode="auto">
          <a:xfrm>
            <a:off x="3635375" y="6524625"/>
            <a:ext cx="55086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b="1" i="1" u="sng">
                <a:latin typeface="Tahoma" pitchFamily="34" charset="0"/>
              </a:rPr>
              <a:t>RESOLUÇÃO  CGPC Nº 29, DE  31/08/2009</a:t>
            </a:r>
            <a:endParaRPr lang="pt-BR" b="1" i="1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2204864"/>
            <a:ext cx="8820472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t-B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“Devemos tratar igualmente os iguais e desigualmente os desiguais, na medida de suas desigualdades”</a:t>
            </a:r>
          </a:p>
          <a:p>
            <a:pPr algn="ctr" eaLnBrk="0" hangingPunct="0">
              <a:defRPr/>
            </a:pPr>
            <a:endParaRPr lang="pt-BR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  <a:p>
            <a:pPr algn="r" eaLnBrk="0" hangingPunct="0">
              <a:defRPr/>
            </a:pPr>
            <a:r>
              <a:rPr lang="pt-B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Aristóteles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51520" y="1052736"/>
            <a:ext cx="8892480" cy="57673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CITAÇÃO FILOSÓFICA</a:t>
            </a:r>
            <a:endParaRPr lang="pt-BR" sz="32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www.blogdajulieta.com.br/wp-content/uploads/2011/05/MAPA_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484784"/>
            <a:ext cx="514806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Gráfico 3"/>
          <p:cNvGraphicFramePr/>
          <p:nvPr/>
        </p:nvGraphicFramePr>
        <p:xfrm>
          <a:off x="323528" y="1196752"/>
          <a:ext cx="655272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251520" y="908720"/>
            <a:ext cx="8892480" cy="57673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ENTIDADES POR REGIÃO</a:t>
            </a:r>
            <a:endParaRPr lang="pt-BR" sz="32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323528" y="980728"/>
          <a:ext cx="8748000" cy="58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de cantos arredondados 2"/>
          <p:cNvSpPr/>
          <p:nvPr/>
        </p:nvSpPr>
        <p:spPr>
          <a:xfrm>
            <a:off x="971600" y="5013176"/>
            <a:ext cx="1368152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0000FF"/>
                </a:solidFill>
              </a:rPr>
              <a:t>1,37%</a:t>
            </a:r>
            <a:endParaRPr lang="pt-BR" sz="2800" b="1" dirty="0">
              <a:solidFill>
                <a:srgbClr val="0000FF"/>
              </a:solidFill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2411760" y="3645024"/>
            <a:ext cx="1440160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0000FF"/>
                </a:solidFill>
              </a:rPr>
              <a:t>11,99%</a:t>
            </a:r>
            <a:endParaRPr lang="pt-BR" sz="2800" b="1" dirty="0">
              <a:solidFill>
                <a:srgbClr val="0000FF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923928" y="1988840"/>
            <a:ext cx="1368152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0000FF"/>
                </a:solidFill>
              </a:rPr>
              <a:t>26,71%</a:t>
            </a:r>
            <a:endParaRPr lang="pt-BR" sz="2800" b="1" dirty="0">
              <a:solidFill>
                <a:srgbClr val="0000FF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6228184" y="1556792"/>
            <a:ext cx="1368152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0000FF"/>
                </a:solidFill>
              </a:rPr>
              <a:t>34,25%</a:t>
            </a:r>
            <a:endParaRPr lang="pt-BR" sz="2800" b="1" dirty="0">
              <a:solidFill>
                <a:srgbClr val="0000FF"/>
              </a:solidFill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7775848" y="2348880"/>
            <a:ext cx="1368152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0000FF"/>
                </a:solidFill>
              </a:rPr>
              <a:t>25,68%</a:t>
            </a:r>
            <a:endParaRPr lang="pt-BR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7" grpId="1"/>
      <p:bldP spid="8" grpId="0"/>
      <p:bldP spid="8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323528" y="980728"/>
          <a:ext cx="8820472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de cantos arredondados 2"/>
          <p:cNvSpPr/>
          <p:nvPr/>
        </p:nvSpPr>
        <p:spPr>
          <a:xfrm>
            <a:off x="323528" y="1412776"/>
            <a:ext cx="1368152" cy="360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u="sng" dirty="0" smtClean="0">
                <a:solidFill>
                  <a:sysClr val="windowText" lastClr="000000"/>
                </a:solidFill>
              </a:rPr>
              <a:t>R$ milhões</a:t>
            </a:r>
            <a:endParaRPr lang="pt-BR" b="1" u="sng" dirty="0">
              <a:solidFill>
                <a:sysClr val="windowText" lastClr="000000"/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2843808" y="1700808"/>
            <a:ext cx="1368152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</a:rPr>
              <a:t>49,21%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4067944" y="2708920"/>
            <a:ext cx="1368152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</a:rPr>
              <a:t>32,26%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5220072" y="3861048"/>
            <a:ext cx="1368152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</a:rPr>
              <a:t>13,58%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6516216" y="4581128"/>
            <a:ext cx="1368152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</a:rPr>
              <a:t>4,36%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8028384" y="4869160"/>
            <a:ext cx="1368152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</a:rPr>
              <a:t>0,58%</a:t>
            </a:r>
            <a:endParaRPr lang="pt-BR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51520" y="1196752"/>
            <a:ext cx="8892480" cy="57673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rmAutofit fontScale="975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3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AGENDA </a:t>
            </a:r>
            <a:r>
              <a:rPr lang="pt-BR" sz="32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DA APRESENTAÇÃO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971600" y="1844824"/>
            <a:ext cx="7632848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800" b="1" dirty="0"/>
              <a:t>I – Evolução da Legislação das EFPC;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971600" y="2492896"/>
            <a:ext cx="7632848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800" b="1" dirty="0"/>
              <a:t>II – Indicadores </a:t>
            </a:r>
            <a:r>
              <a:rPr lang="pt-BR" sz="2800" b="1" dirty="0" err="1"/>
              <a:t>cfe</a:t>
            </a:r>
            <a:r>
              <a:rPr lang="pt-BR" sz="2800" b="1" dirty="0"/>
              <a:t>. Res. nº 29 e Estudo </a:t>
            </a:r>
            <a:r>
              <a:rPr lang="pt-BR" sz="2800" b="1" dirty="0" err="1"/>
              <a:t>Previc</a:t>
            </a:r>
            <a:r>
              <a:rPr lang="pt-BR" sz="2800" b="1" dirty="0"/>
              <a:t>;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971600" y="3140968"/>
            <a:ext cx="7632848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800" b="1" dirty="0"/>
              <a:t>III – </a:t>
            </a:r>
            <a:r>
              <a:rPr lang="pt-BR" sz="2800" b="1" dirty="0" smtClean="0"/>
              <a:t>Desafios Das Gestões </a:t>
            </a:r>
            <a:r>
              <a:rPr lang="pt-BR" sz="2800" b="1" dirty="0"/>
              <a:t>Administrativas;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971600" y="3789040"/>
            <a:ext cx="7632848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800" b="1" dirty="0"/>
              <a:t>IV – Exemplo de Ganho de </a:t>
            </a:r>
            <a:r>
              <a:rPr lang="pt-BR" sz="2800" b="1" dirty="0" smtClean="0"/>
              <a:t>Escala;</a:t>
            </a:r>
            <a:endParaRPr lang="pt-BR" sz="28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971600" y="4437112"/>
            <a:ext cx="7632848" cy="7920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800" b="1" dirty="0"/>
              <a:t>V </a:t>
            </a:r>
            <a:r>
              <a:rPr lang="pt-BR" sz="2800" b="1" dirty="0" smtClean="0"/>
              <a:t>– Analogias das </a:t>
            </a:r>
            <a:r>
              <a:rPr lang="pt-BR" sz="2800" b="1" dirty="0"/>
              <a:t>EFPC com outros segmentos;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971600" y="5229200"/>
            <a:ext cx="7632848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2800" b="1" dirty="0"/>
          </a:p>
          <a:p>
            <a:pPr>
              <a:defRPr/>
            </a:pPr>
            <a:r>
              <a:rPr lang="pt-BR" sz="2800" b="1" dirty="0"/>
              <a:t>VI – </a:t>
            </a:r>
            <a:r>
              <a:rPr lang="pt-BR" sz="2800" b="1" dirty="0" smtClean="0"/>
              <a:t>Comparação </a:t>
            </a:r>
            <a:r>
              <a:rPr lang="pt-BR" sz="2800" b="1" dirty="0"/>
              <a:t>despesas </a:t>
            </a:r>
            <a:r>
              <a:rPr lang="pt-BR" sz="2800" b="1" dirty="0" err="1"/>
              <a:t>adm</a:t>
            </a:r>
            <a:r>
              <a:rPr lang="pt-BR" sz="2800" b="1" dirty="0"/>
              <a:t>. </a:t>
            </a:r>
            <a:r>
              <a:rPr lang="pt-BR" sz="2800" b="1" dirty="0" smtClean="0"/>
              <a:t>entre </a:t>
            </a:r>
            <a:r>
              <a:rPr lang="pt-BR" sz="2800" b="1" dirty="0"/>
              <a:t>as EFPC; </a:t>
            </a:r>
          </a:p>
          <a:p>
            <a:pPr>
              <a:defRPr/>
            </a:pPr>
            <a:endParaRPr lang="pt-BR" sz="2800" b="1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971600" y="5877272"/>
            <a:ext cx="7632848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800" b="1" dirty="0"/>
              <a:t>VII – Considerações finais.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251520" y="980728"/>
          <a:ext cx="889248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lipse 2"/>
          <p:cNvSpPr/>
          <p:nvPr/>
        </p:nvSpPr>
        <p:spPr>
          <a:xfrm>
            <a:off x="5508103" y="1844824"/>
            <a:ext cx="3096345" cy="48965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827584" y="1340768"/>
            <a:ext cx="2016125" cy="51135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7308304" y="1412776"/>
            <a:ext cx="648072" cy="432048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 smtClean="0">
                <a:solidFill>
                  <a:srgbClr val="B40000"/>
                </a:solidFill>
              </a:rPr>
              <a:t>5%</a:t>
            </a:r>
            <a:endParaRPr lang="pt-BR" sz="2400" b="1" dirty="0">
              <a:solidFill>
                <a:srgbClr val="B40000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6444208" y="1412776"/>
            <a:ext cx="792088" cy="432048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 smtClean="0">
                <a:solidFill>
                  <a:srgbClr val="0000FF"/>
                </a:solidFill>
              </a:rPr>
              <a:t>60%</a:t>
            </a:r>
            <a:endParaRPr lang="pt-BR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323528" y="980728"/>
          <a:ext cx="8820472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de cantos arredondados 3"/>
          <p:cNvSpPr/>
          <p:nvPr/>
        </p:nvSpPr>
        <p:spPr>
          <a:xfrm>
            <a:off x="179512" y="1556792"/>
            <a:ext cx="1368152" cy="360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u="sng" dirty="0" smtClean="0">
                <a:solidFill>
                  <a:sysClr val="windowText" lastClr="000000"/>
                </a:solidFill>
              </a:rPr>
              <a:t>R$ mil</a:t>
            </a:r>
            <a:endParaRPr lang="pt-BR" b="1" u="sng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251520" y="980728"/>
          <a:ext cx="889248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/>
          <p:cNvGraphicFramePr/>
          <p:nvPr/>
        </p:nvGraphicFramePr>
        <p:xfrm>
          <a:off x="251520" y="980728"/>
          <a:ext cx="889248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de cantos arredondados 3"/>
          <p:cNvSpPr/>
          <p:nvPr/>
        </p:nvSpPr>
        <p:spPr>
          <a:xfrm>
            <a:off x="1763688" y="2204864"/>
            <a:ext cx="432048" cy="28803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000" b="1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2267744" y="4005064"/>
            <a:ext cx="432048" cy="108002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000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2411760" y="6525344"/>
            <a:ext cx="216024" cy="1440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400" b="1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4716016" y="6525344"/>
            <a:ext cx="216024" cy="14401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400" b="1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7308304" y="3933056"/>
            <a:ext cx="360040" cy="11521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000" b="1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7164288" y="3501008"/>
            <a:ext cx="792088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 smtClean="0">
                <a:solidFill>
                  <a:srgbClr val="0000FF"/>
                </a:solidFill>
              </a:rPr>
              <a:t>24%</a:t>
            </a:r>
            <a:endParaRPr lang="pt-BR" sz="2000" b="1" dirty="0">
              <a:solidFill>
                <a:srgbClr val="0000FF"/>
              </a:solidFill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7740352" y="1988840"/>
            <a:ext cx="432048" cy="309624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000" b="1" dirty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7668344" y="1628800"/>
            <a:ext cx="792088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 smtClean="0">
                <a:solidFill>
                  <a:srgbClr val="B40000"/>
                </a:solidFill>
              </a:rPr>
              <a:t>57%</a:t>
            </a:r>
            <a:endParaRPr lang="pt-BR" sz="2000" b="1" dirty="0">
              <a:solidFill>
                <a:srgbClr val="B40000"/>
              </a:solidFill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1691680" y="1772816"/>
            <a:ext cx="792088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 smtClean="0">
                <a:solidFill>
                  <a:srgbClr val="0000FF"/>
                </a:solidFill>
              </a:rPr>
              <a:t>54%</a:t>
            </a:r>
            <a:endParaRPr lang="pt-BR" sz="2000" b="1" dirty="0">
              <a:solidFill>
                <a:srgbClr val="0000FF"/>
              </a:solidFill>
            </a:endParaRP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2195736" y="3573016"/>
            <a:ext cx="792088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 smtClean="0">
                <a:solidFill>
                  <a:srgbClr val="B40000"/>
                </a:solidFill>
              </a:rPr>
              <a:t>20%</a:t>
            </a:r>
            <a:endParaRPr lang="pt-BR" sz="2000" b="1" dirty="0">
              <a:solidFill>
                <a:srgbClr val="B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5" grpId="0" animBg="1"/>
      <p:bldP spid="6" grpId="0" animBg="1"/>
      <p:bldP spid="7" grpId="0" animBg="1"/>
      <p:bldP spid="15" grpId="0" animBg="1"/>
      <p:bldP spid="16" grpId="0"/>
      <p:bldP spid="17" grpId="0" animBg="1"/>
      <p:bldP spid="18" grpId="0"/>
      <p:bldP spid="20" grpId="0"/>
      <p:bldP spid="21" grpId="0"/>
      <p:bldP spid="21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251520" y="980728"/>
          <a:ext cx="889248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251520" y="980728"/>
          <a:ext cx="889248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de cantos arredondados 2"/>
          <p:cNvSpPr/>
          <p:nvPr/>
        </p:nvSpPr>
        <p:spPr>
          <a:xfrm>
            <a:off x="395536" y="1700808"/>
            <a:ext cx="827584" cy="360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u="sng" dirty="0" smtClean="0">
                <a:solidFill>
                  <a:sysClr val="windowText" lastClr="000000"/>
                </a:solidFill>
              </a:rPr>
              <a:t>R$</a:t>
            </a:r>
            <a:endParaRPr lang="pt-BR" b="1" u="sng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/>
          <p:nvPr/>
        </p:nvGraphicFramePr>
        <p:xfrm>
          <a:off x="251520" y="980728"/>
          <a:ext cx="889248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/>
          <p:nvPr/>
        </p:nvGraphicFramePr>
        <p:xfrm>
          <a:off x="251520" y="836712"/>
          <a:ext cx="8892480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/>
          <p:cNvGraphicFramePr/>
          <p:nvPr/>
        </p:nvGraphicFramePr>
        <p:xfrm>
          <a:off x="251520" y="908720"/>
          <a:ext cx="889248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áfico 13"/>
          <p:cNvGraphicFramePr/>
          <p:nvPr/>
        </p:nvGraphicFramePr>
        <p:xfrm>
          <a:off x="251520" y="908720"/>
          <a:ext cx="889248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5" name="Conector de seta reta 14"/>
          <p:cNvCxnSpPr/>
          <p:nvPr/>
        </p:nvCxnSpPr>
        <p:spPr>
          <a:xfrm flipV="1">
            <a:off x="1835696" y="2060848"/>
            <a:ext cx="6336704" cy="3744416"/>
          </a:xfrm>
          <a:prstGeom prst="straightConnector1">
            <a:avLst/>
          </a:prstGeom>
          <a:ln w="57150">
            <a:solidFill>
              <a:srgbClr val="B4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1835696" y="1988840"/>
            <a:ext cx="6408712" cy="360040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47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3" grpId="0">
        <p:bldAsOne/>
      </p:bldGraphic>
      <p:bldGraphic spid="14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85800" y="1341438"/>
            <a:ext cx="7772400" cy="35274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pt-BR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pt-BR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pt-BR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ENTIDADES QUE </a:t>
            </a:r>
            <a:br>
              <a:rPr lang="pt-BR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pt-BR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ADMINISTRAM  1  PLANO</a:t>
            </a:r>
            <a:r>
              <a:rPr lang="pt-BR" sz="4400" dirty="0">
                <a:latin typeface="+mj-lt"/>
                <a:ea typeface="+mj-ea"/>
                <a:cs typeface="+mj-cs"/>
              </a:rPr>
              <a:t/>
            </a:r>
            <a:br>
              <a:rPr lang="pt-BR" sz="4400" dirty="0">
                <a:latin typeface="+mj-lt"/>
                <a:ea typeface="+mj-ea"/>
                <a:cs typeface="+mj-cs"/>
              </a:rPr>
            </a:br>
            <a:endParaRPr lang="pt-BR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23850" y="1628775"/>
          <a:ext cx="8820471" cy="5229202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1292497"/>
                <a:gridCol w="2523926"/>
                <a:gridCol w="1512168"/>
                <a:gridCol w="1635541"/>
                <a:gridCol w="1856339"/>
              </a:tblGrid>
              <a:tr h="913408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GRUPO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CLASSIFICAÇÃO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QUANTIDADE 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0000FF"/>
                          </a:solidFill>
                        </a:rPr>
                        <a:t>QUANTIDADE</a:t>
                      </a:r>
                    </a:p>
                    <a:p>
                      <a:pPr algn="ctr"/>
                      <a:r>
                        <a:rPr lang="pt-BR" sz="1800" b="1" dirty="0" smtClean="0">
                          <a:solidFill>
                            <a:srgbClr val="0000FF"/>
                          </a:solidFill>
                        </a:rPr>
                        <a:t>ADM 1 Plano</a:t>
                      </a:r>
                      <a:endParaRPr lang="pt-BR" sz="18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0000FF"/>
                          </a:solidFill>
                        </a:rPr>
                        <a:t>PERCENTUAL</a:t>
                      </a:r>
                      <a:r>
                        <a:rPr lang="pt-BR" sz="1800" b="1" baseline="0" dirty="0" smtClean="0">
                          <a:solidFill>
                            <a:srgbClr val="0000FF"/>
                          </a:solidFill>
                        </a:rPr>
                        <a:t> %</a:t>
                      </a:r>
                      <a:endParaRPr lang="pt-BR" sz="18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</a:tr>
              <a:tr h="719299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Acima</a:t>
                      </a:r>
                      <a:r>
                        <a:rPr lang="pt-BR" baseline="0" dirty="0" smtClean="0"/>
                        <a:t> de 15 bilhões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4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8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pt-BR" sz="28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800" dirty="0" smtClean="0">
                          <a:solidFill>
                            <a:srgbClr val="0000FF"/>
                          </a:solidFill>
                        </a:rPr>
                        <a:t>0%</a:t>
                      </a:r>
                      <a:endParaRPr lang="pt-BR" sz="28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</a:tr>
              <a:tr h="719299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B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 bilhões a 15 bilhões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35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800" dirty="0" smtClean="0">
                          <a:solidFill>
                            <a:srgbClr val="0000FF"/>
                          </a:solidFill>
                        </a:rPr>
                        <a:t>4</a:t>
                      </a:r>
                      <a:endParaRPr lang="pt-BR" sz="28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800" dirty="0" smtClean="0">
                          <a:solidFill>
                            <a:srgbClr val="0000FF"/>
                          </a:solidFill>
                        </a:rPr>
                        <a:t>11,43%</a:t>
                      </a:r>
                      <a:endParaRPr lang="pt-BR" sz="28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</a:tr>
              <a:tr h="719299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C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500 milhões a 2 bilhões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78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800" dirty="0" smtClean="0">
                          <a:solidFill>
                            <a:srgbClr val="0000FF"/>
                          </a:solidFill>
                        </a:rPr>
                        <a:t>21</a:t>
                      </a:r>
                      <a:endParaRPr lang="pt-BR" sz="28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800" dirty="0" smtClean="0">
                          <a:solidFill>
                            <a:srgbClr val="0000FF"/>
                          </a:solidFill>
                        </a:rPr>
                        <a:t>26,92%</a:t>
                      </a:r>
                      <a:endParaRPr lang="pt-BR" sz="28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</a:tr>
              <a:tr h="719299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D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100 milhões a</a:t>
                      </a:r>
                    </a:p>
                    <a:p>
                      <a:pPr algn="ctr"/>
                      <a:r>
                        <a:rPr lang="pt-BR" dirty="0" smtClean="0"/>
                        <a:t>500 bilhões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100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63,00%</a:t>
                      </a:r>
                    </a:p>
                  </a:txBody>
                  <a:tcPr anchor="ctr"/>
                </a:tc>
              </a:tr>
              <a:tr h="719299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E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Até 100 milhões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75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76,00%</a:t>
                      </a:r>
                    </a:p>
                  </a:txBody>
                  <a:tcPr anchor="ctr"/>
                </a:tc>
              </a:tr>
              <a:tr h="719299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TOTAL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292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800" b="1" dirty="0" smtClean="0">
                          <a:solidFill>
                            <a:srgbClr val="0000FF"/>
                          </a:solidFill>
                        </a:rPr>
                        <a:t>145</a:t>
                      </a:r>
                      <a:endParaRPr lang="pt-BR" sz="28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800" b="1" dirty="0" smtClean="0">
                          <a:solidFill>
                            <a:srgbClr val="0000FF"/>
                          </a:solidFill>
                        </a:rPr>
                        <a:t>49,66%</a:t>
                      </a:r>
                      <a:endParaRPr lang="pt-BR" sz="28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251520" y="1052736"/>
            <a:ext cx="8892480" cy="57673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SELEÇÃO DE ENTIDADES ADM DE 1 PLANO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/>
        </p:nvGraphicFramePr>
        <p:xfrm>
          <a:off x="323528" y="980728"/>
          <a:ext cx="8820472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de cantos arredondados 3"/>
          <p:cNvSpPr/>
          <p:nvPr/>
        </p:nvSpPr>
        <p:spPr>
          <a:xfrm>
            <a:off x="5940152" y="2132856"/>
            <a:ext cx="1584176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rgbClr val="0000FF"/>
                </a:solidFill>
              </a:rPr>
              <a:t>50,34%</a:t>
            </a:r>
            <a:endParaRPr lang="pt-BR" sz="3200" b="1" dirty="0">
              <a:solidFill>
                <a:srgbClr val="0000FF"/>
              </a:solidFill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2699792" y="2132856"/>
            <a:ext cx="1584176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rgbClr val="0000FF"/>
                </a:solidFill>
              </a:rPr>
              <a:t>49,66%</a:t>
            </a:r>
            <a:endParaRPr lang="pt-BR" sz="3200" b="1" dirty="0">
              <a:solidFill>
                <a:srgbClr val="0000FF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779912" y="4149080"/>
            <a:ext cx="2304256" cy="86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B40000"/>
                </a:solidFill>
              </a:rPr>
              <a:t>ADM 2 PLANOS</a:t>
            </a:r>
            <a:endParaRPr lang="pt-BR" sz="2800" b="1" dirty="0">
              <a:solidFill>
                <a:srgbClr val="B40000"/>
              </a:solidFill>
            </a:endParaRPr>
          </a:p>
        </p:txBody>
      </p:sp>
      <p:sp>
        <p:nvSpPr>
          <p:cNvPr id="8" name="Seta em curva para baixo 7"/>
          <p:cNvSpPr/>
          <p:nvPr/>
        </p:nvSpPr>
        <p:spPr>
          <a:xfrm flipH="1">
            <a:off x="3203848" y="3789040"/>
            <a:ext cx="3456384" cy="1584176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9" name="Gráfico 8"/>
          <p:cNvGraphicFramePr/>
          <p:nvPr/>
        </p:nvGraphicFramePr>
        <p:xfrm>
          <a:off x="323528" y="980728"/>
          <a:ext cx="8820472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tângulo de cantos arredondados 9"/>
          <p:cNvSpPr/>
          <p:nvPr/>
        </p:nvSpPr>
        <p:spPr>
          <a:xfrm>
            <a:off x="3995936" y="1628800"/>
            <a:ext cx="1584176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rgbClr val="B40000"/>
                </a:solidFill>
              </a:rPr>
              <a:t>78,08%</a:t>
            </a:r>
            <a:endParaRPr lang="pt-BR" sz="3200" b="1" dirty="0">
              <a:solidFill>
                <a:srgbClr val="B40000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444208" y="3717032"/>
            <a:ext cx="1584176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rgbClr val="B40000"/>
                </a:solidFill>
              </a:rPr>
              <a:t>21,92%</a:t>
            </a:r>
            <a:endParaRPr lang="pt-BR" sz="3200" b="1" dirty="0">
              <a:solidFill>
                <a:srgbClr val="B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  <p:bldGraphic spid="9" grpId="0">
        <p:bldAsOne/>
      </p:bldGraphic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251520" y="980728"/>
          <a:ext cx="889248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de cantos arredondados 2"/>
          <p:cNvSpPr/>
          <p:nvPr/>
        </p:nvSpPr>
        <p:spPr>
          <a:xfrm>
            <a:off x="2915816" y="3645024"/>
            <a:ext cx="1368152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B40000"/>
                </a:solidFill>
              </a:rPr>
              <a:t>11,42%</a:t>
            </a:r>
            <a:endParaRPr lang="pt-BR" sz="2400" b="1" dirty="0">
              <a:solidFill>
                <a:srgbClr val="B40000"/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4283968" y="2276872"/>
            <a:ext cx="1368152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B40000"/>
                </a:solidFill>
              </a:rPr>
              <a:t>26,92%</a:t>
            </a:r>
            <a:endParaRPr lang="pt-BR" sz="2400" b="1" dirty="0">
              <a:solidFill>
                <a:srgbClr val="B40000"/>
              </a:solidFill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5724128" y="1556792"/>
            <a:ext cx="1368152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B40000"/>
                </a:solidFill>
              </a:rPr>
              <a:t>63,00%</a:t>
            </a:r>
            <a:endParaRPr lang="pt-BR" sz="2400" b="1" dirty="0">
              <a:solidFill>
                <a:srgbClr val="B40000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7308304" y="2348880"/>
            <a:ext cx="1368152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B40000"/>
                </a:solidFill>
              </a:rPr>
              <a:t>76,00%</a:t>
            </a:r>
            <a:endParaRPr lang="pt-BR" sz="2400" b="1" dirty="0">
              <a:solidFill>
                <a:srgbClr val="B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de cantos arredondados 12"/>
          <p:cNvSpPr/>
          <p:nvPr/>
        </p:nvSpPr>
        <p:spPr>
          <a:xfrm>
            <a:off x="6876256" y="6093296"/>
            <a:ext cx="1224136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Res. CGPC nº29</a:t>
            </a:r>
          </a:p>
        </p:txBody>
      </p:sp>
      <p:cxnSp>
        <p:nvCxnSpPr>
          <p:cNvPr id="16" name="Conector reto 15"/>
          <p:cNvCxnSpPr/>
          <p:nvPr/>
        </p:nvCxnSpPr>
        <p:spPr>
          <a:xfrm>
            <a:off x="7235825" y="4005263"/>
            <a:ext cx="0" cy="79057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de cantos arredondados 16"/>
          <p:cNvSpPr/>
          <p:nvPr/>
        </p:nvSpPr>
        <p:spPr>
          <a:xfrm>
            <a:off x="2699792" y="4581128"/>
            <a:ext cx="1224136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Res. CMN nº 2.829</a:t>
            </a: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2987675" y="3716338"/>
            <a:ext cx="719138" cy="2889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rgbClr val="C00000"/>
                </a:solidFill>
              </a:rPr>
              <a:t>2001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4284663" y="3716338"/>
            <a:ext cx="719137" cy="2889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rgbClr val="C00000"/>
                </a:solidFill>
              </a:rPr>
              <a:t>2003</a:t>
            </a:r>
          </a:p>
        </p:txBody>
      </p:sp>
      <p:cxnSp>
        <p:nvCxnSpPr>
          <p:cNvPr id="21" name="Conector reto 20"/>
          <p:cNvCxnSpPr/>
          <p:nvPr/>
        </p:nvCxnSpPr>
        <p:spPr>
          <a:xfrm>
            <a:off x="4643438" y="4005263"/>
            <a:ext cx="0" cy="79057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de cantos arredondados 21"/>
          <p:cNvSpPr/>
          <p:nvPr/>
        </p:nvSpPr>
        <p:spPr>
          <a:xfrm>
            <a:off x="3995936" y="4581128"/>
            <a:ext cx="1224136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Res. CMN nº 3.121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5867400" y="4005263"/>
            <a:ext cx="0" cy="7921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de cantos arredondados 23"/>
          <p:cNvSpPr/>
          <p:nvPr/>
        </p:nvSpPr>
        <p:spPr>
          <a:xfrm>
            <a:off x="5508625" y="3716338"/>
            <a:ext cx="719138" cy="2889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rgbClr val="C00000"/>
                </a:solidFill>
              </a:rPr>
              <a:t>2007</a:t>
            </a: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6875463" y="3716338"/>
            <a:ext cx="720725" cy="2889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rgbClr val="C00000"/>
                </a:solidFill>
              </a:rPr>
              <a:t>2009</a:t>
            </a: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5292080" y="4581128"/>
            <a:ext cx="1224136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Res. CMN nº 3.456</a:t>
            </a: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6588224" y="4581128"/>
            <a:ext cx="1224136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Res. CMN nº 3.792</a:t>
            </a: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7919864" y="4581128"/>
            <a:ext cx="1224136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Res. CMN nº 3.846</a:t>
            </a: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8101013" y="3716338"/>
            <a:ext cx="719137" cy="2889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rgbClr val="C00000"/>
                </a:solidFill>
              </a:rPr>
              <a:t>2010</a:t>
            </a:r>
          </a:p>
        </p:txBody>
      </p:sp>
      <p:cxnSp>
        <p:nvCxnSpPr>
          <p:cNvPr id="30" name="Conector reto 29"/>
          <p:cNvCxnSpPr/>
          <p:nvPr/>
        </p:nvCxnSpPr>
        <p:spPr>
          <a:xfrm>
            <a:off x="8459788" y="4005263"/>
            <a:ext cx="0" cy="57626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/>
          <p:cNvSpPr/>
          <p:nvPr/>
        </p:nvSpPr>
        <p:spPr>
          <a:xfrm>
            <a:off x="683568" y="4149080"/>
            <a:ext cx="8136904" cy="216024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INVESTIMENTOS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611560" y="5733256"/>
            <a:ext cx="8208912" cy="2160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ADMINISTRAÇÃO</a:t>
            </a:r>
          </a:p>
        </p:txBody>
      </p:sp>
      <p:cxnSp>
        <p:nvCxnSpPr>
          <p:cNvPr id="33" name="Conector reto 32"/>
          <p:cNvCxnSpPr/>
          <p:nvPr/>
        </p:nvCxnSpPr>
        <p:spPr>
          <a:xfrm>
            <a:off x="7451725" y="5589588"/>
            <a:ext cx="0" cy="57626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de cantos arredondados 33"/>
          <p:cNvSpPr/>
          <p:nvPr/>
        </p:nvSpPr>
        <p:spPr>
          <a:xfrm>
            <a:off x="7092950" y="5373688"/>
            <a:ext cx="719138" cy="2873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rgbClr val="003399"/>
                </a:solidFill>
              </a:rPr>
              <a:t>2009</a:t>
            </a:r>
          </a:p>
        </p:txBody>
      </p:sp>
      <p:sp>
        <p:nvSpPr>
          <p:cNvPr id="35" name="Retângulo de cantos arredondados 34"/>
          <p:cNvSpPr/>
          <p:nvPr/>
        </p:nvSpPr>
        <p:spPr>
          <a:xfrm>
            <a:off x="468313" y="5229225"/>
            <a:ext cx="719137" cy="2873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rgbClr val="003399"/>
                </a:solidFill>
              </a:rPr>
              <a:t>1978</a:t>
            </a:r>
          </a:p>
        </p:txBody>
      </p:sp>
      <p:cxnSp>
        <p:nvCxnSpPr>
          <p:cNvPr id="36" name="Conector reto 35"/>
          <p:cNvCxnSpPr/>
          <p:nvPr/>
        </p:nvCxnSpPr>
        <p:spPr>
          <a:xfrm>
            <a:off x="827088" y="5516563"/>
            <a:ext cx="0" cy="57626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de cantos arredondados 36"/>
          <p:cNvSpPr/>
          <p:nvPr/>
        </p:nvSpPr>
        <p:spPr>
          <a:xfrm>
            <a:off x="395536" y="6093296"/>
            <a:ext cx="122413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Resolução CPC n° 01</a:t>
            </a:r>
          </a:p>
        </p:txBody>
      </p:sp>
      <p:sp>
        <p:nvSpPr>
          <p:cNvPr id="42" name="Retângulo 41"/>
          <p:cNvSpPr/>
          <p:nvPr/>
        </p:nvSpPr>
        <p:spPr>
          <a:xfrm>
            <a:off x="683568" y="2564904"/>
            <a:ext cx="8064896" cy="216024"/>
          </a:xfrm>
          <a:prstGeom prst="rect">
            <a:avLst/>
          </a:prstGeom>
          <a:solidFill>
            <a:srgbClr val="007434"/>
          </a:solidFill>
          <a:ln>
            <a:solidFill>
              <a:srgbClr val="007434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CONTABILIDADE</a:t>
            </a:r>
          </a:p>
        </p:txBody>
      </p:sp>
      <p:sp>
        <p:nvSpPr>
          <p:cNvPr id="43" name="Retângulo de cantos arredondados 42"/>
          <p:cNvSpPr/>
          <p:nvPr/>
        </p:nvSpPr>
        <p:spPr>
          <a:xfrm>
            <a:off x="539750" y="2133600"/>
            <a:ext cx="719138" cy="2873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rgbClr val="007434"/>
                </a:solidFill>
              </a:rPr>
              <a:t>1978</a:t>
            </a:r>
          </a:p>
        </p:txBody>
      </p:sp>
      <p:cxnSp>
        <p:nvCxnSpPr>
          <p:cNvPr id="46" name="Conector reto 45"/>
          <p:cNvCxnSpPr/>
          <p:nvPr/>
        </p:nvCxnSpPr>
        <p:spPr>
          <a:xfrm>
            <a:off x="900113" y="2420938"/>
            <a:ext cx="0" cy="576262"/>
          </a:xfrm>
          <a:prstGeom prst="line">
            <a:avLst/>
          </a:prstGeom>
          <a:ln w="1905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de cantos arredondados 46"/>
          <p:cNvSpPr/>
          <p:nvPr/>
        </p:nvSpPr>
        <p:spPr>
          <a:xfrm>
            <a:off x="467544" y="2996952"/>
            <a:ext cx="864096" cy="504056"/>
          </a:xfrm>
          <a:prstGeom prst="roundRect">
            <a:avLst/>
          </a:prstGeom>
          <a:solidFill>
            <a:srgbClr val="007434"/>
          </a:solidFill>
          <a:ln>
            <a:solidFill>
              <a:srgbClr val="007434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CPC n° 02</a:t>
            </a:r>
          </a:p>
        </p:txBody>
      </p:sp>
      <p:sp>
        <p:nvSpPr>
          <p:cNvPr id="48" name="Retângulo de cantos arredondados 47"/>
          <p:cNvSpPr/>
          <p:nvPr/>
        </p:nvSpPr>
        <p:spPr>
          <a:xfrm>
            <a:off x="1547813" y="2133600"/>
            <a:ext cx="720725" cy="2873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rgbClr val="007434"/>
                </a:solidFill>
              </a:rPr>
              <a:t>1980</a:t>
            </a:r>
          </a:p>
        </p:txBody>
      </p:sp>
      <p:cxnSp>
        <p:nvCxnSpPr>
          <p:cNvPr id="49" name="Conector reto 48"/>
          <p:cNvCxnSpPr/>
          <p:nvPr/>
        </p:nvCxnSpPr>
        <p:spPr>
          <a:xfrm>
            <a:off x="1908175" y="2420938"/>
            <a:ext cx="0" cy="576262"/>
          </a:xfrm>
          <a:prstGeom prst="line">
            <a:avLst/>
          </a:prstGeom>
          <a:ln w="1905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de cantos arredondados 49"/>
          <p:cNvSpPr/>
          <p:nvPr/>
        </p:nvSpPr>
        <p:spPr>
          <a:xfrm>
            <a:off x="1403648" y="2996952"/>
            <a:ext cx="936104" cy="504056"/>
          </a:xfrm>
          <a:prstGeom prst="roundRect">
            <a:avLst/>
          </a:prstGeom>
          <a:solidFill>
            <a:srgbClr val="007434"/>
          </a:solidFill>
          <a:ln>
            <a:solidFill>
              <a:srgbClr val="007434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MPAS nº 04</a:t>
            </a:r>
          </a:p>
        </p:txBody>
      </p:sp>
      <p:sp>
        <p:nvSpPr>
          <p:cNvPr id="51" name="Retângulo de cantos arredondados 50"/>
          <p:cNvSpPr/>
          <p:nvPr/>
        </p:nvSpPr>
        <p:spPr>
          <a:xfrm>
            <a:off x="2484438" y="2133600"/>
            <a:ext cx="719137" cy="2873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rgbClr val="007434"/>
                </a:solidFill>
              </a:rPr>
              <a:t>1990</a:t>
            </a:r>
          </a:p>
        </p:txBody>
      </p:sp>
      <p:cxnSp>
        <p:nvCxnSpPr>
          <p:cNvPr id="52" name="Conector reto 51"/>
          <p:cNvCxnSpPr/>
          <p:nvPr/>
        </p:nvCxnSpPr>
        <p:spPr>
          <a:xfrm>
            <a:off x="2843213" y="2420938"/>
            <a:ext cx="0" cy="576262"/>
          </a:xfrm>
          <a:prstGeom prst="line">
            <a:avLst/>
          </a:prstGeom>
          <a:ln w="1905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ângulo de cantos arredondados 52"/>
          <p:cNvSpPr/>
          <p:nvPr/>
        </p:nvSpPr>
        <p:spPr>
          <a:xfrm>
            <a:off x="2411760" y="2996952"/>
            <a:ext cx="1008112" cy="504056"/>
          </a:xfrm>
          <a:prstGeom prst="roundRect">
            <a:avLst/>
          </a:prstGeom>
          <a:solidFill>
            <a:srgbClr val="007434"/>
          </a:solidFill>
          <a:ln>
            <a:solidFill>
              <a:srgbClr val="007434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b="1" dirty="0"/>
              <a:t>Portaria MPTS 3.671</a:t>
            </a:r>
          </a:p>
        </p:txBody>
      </p:sp>
      <p:cxnSp>
        <p:nvCxnSpPr>
          <p:cNvPr id="54" name="Conector reto 53"/>
          <p:cNvCxnSpPr/>
          <p:nvPr/>
        </p:nvCxnSpPr>
        <p:spPr>
          <a:xfrm>
            <a:off x="3924300" y="2420938"/>
            <a:ext cx="0" cy="576262"/>
          </a:xfrm>
          <a:prstGeom prst="line">
            <a:avLst/>
          </a:prstGeom>
          <a:ln w="1905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ângulo de cantos arredondados 54"/>
          <p:cNvSpPr/>
          <p:nvPr/>
        </p:nvSpPr>
        <p:spPr>
          <a:xfrm>
            <a:off x="3563938" y="2133600"/>
            <a:ext cx="720725" cy="2873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rgbClr val="007434"/>
                </a:solidFill>
              </a:rPr>
              <a:t>1996</a:t>
            </a:r>
          </a:p>
        </p:txBody>
      </p:sp>
      <p:sp>
        <p:nvSpPr>
          <p:cNvPr id="56" name="Retângulo de cantos arredondados 55"/>
          <p:cNvSpPr/>
          <p:nvPr/>
        </p:nvSpPr>
        <p:spPr>
          <a:xfrm>
            <a:off x="3491880" y="2996952"/>
            <a:ext cx="1008112" cy="504056"/>
          </a:xfrm>
          <a:prstGeom prst="roundRect">
            <a:avLst/>
          </a:prstGeom>
          <a:solidFill>
            <a:srgbClr val="007434"/>
          </a:solidFill>
          <a:ln>
            <a:solidFill>
              <a:srgbClr val="007434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b="1" dirty="0"/>
              <a:t>Portaria MPAS 176</a:t>
            </a:r>
          </a:p>
        </p:txBody>
      </p:sp>
      <p:sp>
        <p:nvSpPr>
          <p:cNvPr id="57" name="Retângulo de cantos arredondados 56"/>
          <p:cNvSpPr/>
          <p:nvPr/>
        </p:nvSpPr>
        <p:spPr>
          <a:xfrm>
            <a:off x="4572000" y="2996952"/>
            <a:ext cx="1008112" cy="504056"/>
          </a:xfrm>
          <a:prstGeom prst="roundRect">
            <a:avLst/>
          </a:prstGeom>
          <a:solidFill>
            <a:srgbClr val="007434"/>
          </a:solidFill>
          <a:ln>
            <a:solidFill>
              <a:srgbClr val="007434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b="1" dirty="0"/>
              <a:t>Portaria MPAS 4858</a:t>
            </a:r>
          </a:p>
        </p:txBody>
      </p:sp>
      <p:cxnSp>
        <p:nvCxnSpPr>
          <p:cNvPr id="58" name="Conector reto 57"/>
          <p:cNvCxnSpPr/>
          <p:nvPr/>
        </p:nvCxnSpPr>
        <p:spPr>
          <a:xfrm>
            <a:off x="5003800" y="2420938"/>
            <a:ext cx="0" cy="576262"/>
          </a:xfrm>
          <a:prstGeom prst="line">
            <a:avLst/>
          </a:prstGeom>
          <a:ln w="1905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ângulo de cantos arredondados 58"/>
          <p:cNvSpPr/>
          <p:nvPr/>
        </p:nvSpPr>
        <p:spPr>
          <a:xfrm>
            <a:off x="4643438" y="2133600"/>
            <a:ext cx="720725" cy="2873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rgbClr val="007434"/>
                </a:solidFill>
              </a:rPr>
              <a:t>1998</a:t>
            </a:r>
          </a:p>
        </p:txBody>
      </p:sp>
      <p:sp>
        <p:nvSpPr>
          <p:cNvPr id="60" name="Retângulo de cantos arredondados 59"/>
          <p:cNvSpPr/>
          <p:nvPr/>
        </p:nvSpPr>
        <p:spPr>
          <a:xfrm>
            <a:off x="5652120" y="2996952"/>
            <a:ext cx="1080120" cy="504056"/>
          </a:xfrm>
          <a:prstGeom prst="roundRect">
            <a:avLst/>
          </a:prstGeom>
          <a:solidFill>
            <a:srgbClr val="007434"/>
          </a:solidFill>
          <a:ln>
            <a:solidFill>
              <a:srgbClr val="007434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b="1" dirty="0"/>
              <a:t>RESOLUÇÃO CGPC 5 e  10</a:t>
            </a:r>
          </a:p>
        </p:txBody>
      </p:sp>
      <p:cxnSp>
        <p:nvCxnSpPr>
          <p:cNvPr id="61" name="Conector reto 60"/>
          <p:cNvCxnSpPr/>
          <p:nvPr/>
        </p:nvCxnSpPr>
        <p:spPr>
          <a:xfrm>
            <a:off x="6084888" y="2420938"/>
            <a:ext cx="0" cy="576262"/>
          </a:xfrm>
          <a:prstGeom prst="line">
            <a:avLst/>
          </a:prstGeom>
          <a:ln w="1905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de cantos arredondados 61"/>
          <p:cNvSpPr/>
          <p:nvPr/>
        </p:nvSpPr>
        <p:spPr>
          <a:xfrm>
            <a:off x="5724525" y="2133600"/>
            <a:ext cx="719138" cy="2873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rgbClr val="007434"/>
                </a:solidFill>
              </a:rPr>
              <a:t>2002</a:t>
            </a:r>
          </a:p>
        </p:txBody>
      </p:sp>
      <p:sp>
        <p:nvSpPr>
          <p:cNvPr id="63" name="Retângulo de cantos arredondados 62"/>
          <p:cNvSpPr/>
          <p:nvPr/>
        </p:nvSpPr>
        <p:spPr>
          <a:xfrm>
            <a:off x="6804248" y="2996952"/>
            <a:ext cx="1080120" cy="504056"/>
          </a:xfrm>
          <a:prstGeom prst="roundRect">
            <a:avLst/>
          </a:prstGeom>
          <a:solidFill>
            <a:srgbClr val="007434"/>
          </a:solidFill>
          <a:ln>
            <a:solidFill>
              <a:srgbClr val="007434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b="1" dirty="0"/>
              <a:t>RES. CGPC 28</a:t>
            </a:r>
          </a:p>
          <a:p>
            <a:pPr algn="ctr">
              <a:defRPr/>
            </a:pPr>
            <a:r>
              <a:rPr lang="pt-BR" sz="1200" b="1" dirty="0"/>
              <a:t>INST.SPC 34</a:t>
            </a:r>
          </a:p>
        </p:txBody>
      </p:sp>
      <p:sp>
        <p:nvSpPr>
          <p:cNvPr id="64" name="Retângulo de cantos arredondados 63"/>
          <p:cNvSpPr/>
          <p:nvPr/>
        </p:nvSpPr>
        <p:spPr>
          <a:xfrm>
            <a:off x="6948488" y="2133600"/>
            <a:ext cx="719137" cy="2873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rgbClr val="007434"/>
                </a:solidFill>
              </a:rPr>
              <a:t>2009</a:t>
            </a:r>
          </a:p>
        </p:txBody>
      </p:sp>
      <p:cxnSp>
        <p:nvCxnSpPr>
          <p:cNvPr id="65" name="Conector reto 64"/>
          <p:cNvCxnSpPr/>
          <p:nvPr/>
        </p:nvCxnSpPr>
        <p:spPr>
          <a:xfrm>
            <a:off x="7308850" y="2420938"/>
            <a:ext cx="0" cy="576262"/>
          </a:xfrm>
          <a:prstGeom prst="line">
            <a:avLst/>
          </a:prstGeom>
          <a:ln w="1905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tângulo de cantos arredondados 65"/>
          <p:cNvSpPr/>
          <p:nvPr/>
        </p:nvSpPr>
        <p:spPr>
          <a:xfrm>
            <a:off x="8027988" y="2133600"/>
            <a:ext cx="720725" cy="2873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rgbClr val="007434"/>
                </a:solidFill>
              </a:rPr>
              <a:t>2011</a:t>
            </a:r>
          </a:p>
        </p:txBody>
      </p:sp>
      <p:cxnSp>
        <p:nvCxnSpPr>
          <p:cNvPr id="67" name="Conector reto 66"/>
          <p:cNvCxnSpPr/>
          <p:nvPr/>
        </p:nvCxnSpPr>
        <p:spPr>
          <a:xfrm>
            <a:off x="8459788" y="2420938"/>
            <a:ext cx="0" cy="576262"/>
          </a:xfrm>
          <a:prstGeom prst="line">
            <a:avLst/>
          </a:prstGeom>
          <a:ln w="19050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tângulo de cantos arredondados 67"/>
          <p:cNvSpPr/>
          <p:nvPr/>
        </p:nvSpPr>
        <p:spPr>
          <a:xfrm>
            <a:off x="7956376" y="2996952"/>
            <a:ext cx="1008112" cy="504056"/>
          </a:xfrm>
          <a:prstGeom prst="roundRect">
            <a:avLst/>
          </a:prstGeom>
          <a:solidFill>
            <a:srgbClr val="007434"/>
          </a:solidFill>
          <a:ln>
            <a:solidFill>
              <a:srgbClr val="007434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b="1" dirty="0"/>
              <a:t>RESOLUÇÃO CNPC 08</a:t>
            </a:r>
          </a:p>
        </p:txBody>
      </p:sp>
      <p:sp>
        <p:nvSpPr>
          <p:cNvPr id="69" name="Título 1"/>
          <p:cNvSpPr txBox="1">
            <a:spLocks/>
          </p:cNvSpPr>
          <p:nvPr/>
        </p:nvSpPr>
        <p:spPr>
          <a:xfrm>
            <a:off x="251520" y="1052736"/>
            <a:ext cx="8892480" cy="57673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rmAutofit fontScale="975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3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EVOLUÇÃO</a:t>
            </a:r>
            <a:r>
              <a:rPr lang="pt-BR" sz="32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DA LEGISLAÇÃO</a:t>
            </a:r>
          </a:p>
        </p:txBody>
      </p:sp>
      <p:sp>
        <p:nvSpPr>
          <p:cNvPr id="70" name="Retângulo de cantos arredondados 69"/>
          <p:cNvSpPr/>
          <p:nvPr/>
        </p:nvSpPr>
        <p:spPr>
          <a:xfrm>
            <a:off x="395536" y="3501008"/>
            <a:ext cx="3744416" cy="216024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i="1" dirty="0">
                <a:solidFill>
                  <a:schemeClr val="tx1"/>
                </a:solidFill>
              </a:rPr>
              <a:t>Item 42 – A </a:t>
            </a:r>
            <a:r>
              <a:rPr lang="pt-BR" b="1" i="1" u="sng" dirty="0">
                <a:solidFill>
                  <a:schemeClr val="tx1"/>
                </a:solidFill>
              </a:rPr>
              <a:t>sobrecarga administrativa </a:t>
            </a:r>
            <a:r>
              <a:rPr lang="pt-BR" i="1" dirty="0">
                <a:solidFill>
                  <a:schemeClr val="tx1"/>
                </a:solidFill>
              </a:rPr>
              <a:t>da entidade não excederá a </a:t>
            </a:r>
            <a:r>
              <a:rPr lang="pt-BR" b="1" i="1" u="sng" dirty="0">
                <a:solidFill>
                  <a:schemeClr val="tx1"/>
                </a:solidFill>
              </a:rPr>
              <a:t>15% (quinze por cento</a:t>
            </a:r>
            <a:r>
              <a:rPr lang="pt-BR" i="1" dirty="0">
                <a:solidFill>
                  <a:schemeClr val="tx1"/>
                </a:solidFill>
              </a:rPr>
              <a:t>) do total da receita de contribuições prevista para o exercício, não consideradas as despesas decorrentes das aplicações.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1" name="Retângulo de cantos arredondados 70"/>
          <p:cNvSpPr/>
          <p:nvPr/>
        </p:nvSpPr>
        <p:spPr>
          <a:xfrm>
            <a:off x="5220072" y="3573016"/>
            <a:ext cx="3744416" cy="25922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dirty="0">
                <a:solidFill>
                  <a:schemeClr val="tx1"/>
                </a:solidFill>
              </a:rPr>
              <a:t>Objetivo de orientar as EFPC. Na definição de suas </a:t>
            </a:r>
            <a:r>
              <a:rPr lang="pt-BR" b="1" dirty="0">
                <a:solidFill>
                  <a:schemeClr val="tx1"/>
                </a:solidFill>
              </a:rPr>
              <a:t>Fontes de custeio </a:t>
            </a:r>
            <a:r>
              <a:rPr lang="pt-BR" dirty="0">
                <a:solidFill>
                  <a:schemeClr val="tx1"/>
                </a:solidFill>
              </a:rPr>
              <a:t>e da realização </a:t>
            </a:r>
            <a:r>
              <a:rPr lang="pt-BR" b="1" dirty="0">
                <a:solidFill>
                  <a:schemeClr val="tx1"/>
                </a:solidFill>
              </a:rPr>
              <a:t>das despesas </a:t>
            </a:r>
            <a:r>
              <a:rPr lang="pt-BR" b="1" dirty="0" err="1">
                <a:solidFill>
                  <a:schemeClr val="tx1"/>
                </a:solidFill>
              </a:rPr>
              <a:t>Adm</a:t>
            </a:r>
            <a:r>
              <a:rPr lang="pt-BR" dirty="0">
                <a:solidFill>
                  <a:schemeClr val="tx1"/>
                </a:solidFill>
              </a:rPr>
              <a:t>. Além de </a:t>
            </a:r>
            <a:r>
              <a:rPr lang="pt-BR" b="1" dirty="0">
                <a:solidFill>
                  <a:schemeClr val="tx1"/>
                </a:solidFill>
              </a:rPr>
              <a:t>regulamentar</a:t>
            </a:r>
            <a:r>
              <a:rPr lang="pt-BR" dirty="0">
                <a:solidFill>
                  <a:schemeClr val="tx1"/>
                </a:solidFill>
              </a:rPr>
              <a:t> as Leis Complementares </a:t>
            </a:r>
            <a:r>
              <a:rPr lang="pt-BR" b="1" dirty="0">
                <a:solidFill>
                  <a:schemeClr val="tx1"/>
                </a:solidFill>
              </a:rPr>
              <a:t>108 e 109 </a:t>
            </a:r>
            <a:r>
              <a:rPr lang="pt-BR" dirty="0">
                <a:solidFill>
                  <a:schemeClr val="tx1"/>
                </a:solidFill>
              </a:rPr>
              <a:t>de 2001, atualizou a legislação referente as fontes de custeio. E </a:t>
            </a:r>
            <a:r>
              <a:rPr lang="pt-BR" b="1" dirty="0">
                <a:solidFill>
                  <a:schemeClr val="tx1"/>
                </a:solidFill>
              </a:rPr>
              <a:t>Estabeleceu limites </a:t>
            </a:r>
            <a:r>
              <a:rPr lang="pt-BR" dirty="0">
                <a:solidFill>
                  <a:schemeClr val="tx1"/>
                </a:solidFill>
              </a:rPr>
              <a:t>para as regidas pela Lei complementar 108.</a:t>
            </a:r>
          </a:p>
        </p:txBody>
      </p:sp>
      <p:sp>
        <p:nvSpPr>
          <p:cNvPr id="72" name="Retângulo de cantos arredondados 71"/>
          <p:cNvSpPr/>
          <p:nvPr/>
        </p:nvSpPr>
        <p:spPr>
          <a:xfrm>
            <a:off x="395536" y="5877272"/>
            <a:ext cx="3744416" cy="7647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u="sng" dirty="0">
                <a:solidFill>
                  <a:schemeClr val="tx1"/>
                </a:solidFill>
              </a:rPr>
              <a:t>Sobrecarga Administrativas – </a:t>
            </a:r>
            <a:r>
              <a:rPr lang="pt-BR" dirty="0">
                <a:solidFill>
                  <a:schemeClr val="tx1"/>
                </a:solidFill>
              </a:rPr>
              <a:t>Valor subtraído das contribuições normais.</a:t>
            </a:r>
          </a:p>
        </p:txBody>
      </p:sp>
      <p:sp>
        <p:nvSpPr>
          <p:cNvPr id="73" name="Seta para a esquerda e para a direita 72"/>
          <p:cNvSpPr/>
          <p:nvPr/>
        </p:nvSpPr>
        <p:spPr>
          <a:xfrm>
            <a:off x="1331640" y="1988840"/>
            <a:ext cx="6264696" cy="504056"/>
          </a:xfrm>
          <a:prstGeom prst="left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b="1" dirty="0"/>
              <a:t>Perdurou por 31 Anos </a:t>
            </a:r>
          </a:p>
        </p:txBody>
      </p:sp>
      <p:cxnSp>
        <p:nvCxnSpPr>
          <p:cNvPr id="74" name="Conector reto 73"/>
          <p:cNvCxnSpPr/>
          <p:nvPr/>
        </p:nvCxnSpPr>
        <p:spPr>
          <a:xfrm>
            <a:off x="3348038" y="4005263"/>
            <a:ext cx="0" cy="64611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000"/>
                            </p:stCondLst>
                            <p:childTnLst>
                              <p:par>
                                <p:cTn id="19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500"/>
                            </p:stCondLst>
                            <p:childTnLst>
                              <p:par>
                                <p:cTn id="2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500"/>
                            </p:stCondLst>
                            <p:childTnLst>
                              <p:par>
                                <p:cTn id="34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509 L 0.00018 -0.47755 " pathEditMode="relative" rAng="0" ptsTypes="AA">
                                      <p:cBhvr>
                                        <p:cTn id="3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"/>
                                    </p:animMotion>
                                  </p:childTnLst>
                                </p:cTn>
                              </p:par>
                              <p:par>
                                <p:cTn id="39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-0.46204 " pathEditMode="relative" rAng="0" ptsTypes="AA">
                                      <p:cBhvr>
                                        <p:cTn id="3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1"/>
                                    </p:animMotion>
                                  </p:childTnLst>
                                </p:cTn>
                              </p:par>
                              <p:par>
                                <p:cTn id="39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4" dur="1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L -1.38889E-6 -0.45139 " pathEditMode="relative" rAng="0" ptsTypes="AA">
                                      <p:cBhvr>
                                        <p:cTn id="3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6"/>
                                    </p:animMotion>
                                  </p:childTnLst>
                                </p:cTn>
                              </p:par>
                              <p:par>
                                <p:cTn id="39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63 -0.12338 L -0.01163 -0.45671 " pathEditMode="relative" rAng="0" ptsTypes="AA">
                                      <p:cBhvr>
                                        <p:cTn id="3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39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1496 L 0.06302 -0.48231 " pathEditMode="relative" rAng="0" ptsTypes="AA">
                                      <p:cBhvr>
                                        <p:cTn id="4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166"/>
                                    </p:animMotion>
                                  </p:childTnLst>
                                </p:cTn>
                              </p:par>
                              <p:par>
                                <p:cTn id="40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5723E-6 L 0.06302 -0.4615 " pathEditMode="relative" rAng="0" ptsTypes="AA">
                                      <p:cBhvr>
                                        <p:cTn id="40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231"/>
                                    </p:animMotion>
                                  </p:childTnLst>
                                </p:cTn>
                              </p:par>
                              <p:par>
                                <p:cTn id="40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4509E-6 L 0.05903 -0.46127 " pathEditMode="relative" rAng="0" ptsTypes="AA">
                                      <p:cBhvr>
                                        <p:cTn id="4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-231"/>
                                    </p:animMotion>
                                  </p:childTnLst>
                                </p:cTn>
                              </p:par>
                              <p:par>
                                <p:cTn id="40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6" dur="1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500"/>
                            </p:stCondLst>
                            <p:childTnLst>
                              <p:par>
                                <p:cTn id="40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2500"/>
                            </p:stCondLst>
                            <p:childTnLst>
                              <p:par>
                                <p:cTn id="4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6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5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7500"/>
                            </p:stCondLst>
                            <p:childTnLst>
                              <p:par>
                                <p:cTn id="4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4" grpId="0"/>
      <p:bldP spid="24" grpId="1"/>
      <p:bldP spid="25" grpId="0"/>
      <p:bldP spid="25" grpId="1"/>
      <p:bldP spid="29" grpId="0"/>
      <p:bldP spid="29" grpId="1"/>
      <p:bldP spid="34" grpId="0"/>
      <p:bldP spid="34" grpId="1"/>
      <p:bldP spid="35" grpId="0"/>
      <p:bldP spid="35" grpId="1"/>
      <p:bldP spid="35" grpId="2"/>
      <p:bldP spid="43" grpId="0"/>
      <p:bldP spid="43" grpId="1"/>
      <p:bldP spid="48" grpId="0"/>
      <p:bldP spid="48" grpId="1"/>
      <p:bldP spid="51" grpId="0"/>
      <p:bldP spid="51" grpId="1"/>
      <p:bldP spid="55" grpId="0"/>
      <p:bldP spid="55" grpId="1"/>
      <p:bldP spid="59" grpId="0"/>
      <p:bldP spid="59" grpId="1"/>
      <p:bldP spid="62" grpId="0"/>
      <p:bldP spid="62" grpId="1"/>
      <p:bldP spid="64" grpId="0"/>
      <p:bldP spid="64" grpId="1"/>
      <p:bldP spid="66" grpId="0"/>
      <p:bldP spid="66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85800" y="1341438"/>
            <a:ext cx="8206680" cy="417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ENTIDADES DESPESAS ADM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ACIMA DE 1%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251520" y="980728"/>
          <a:ext cx="889248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de cantos arredondados 2"/>
          <p:cNvSpPr/>
          <p:nvPr/>
        </p:nvSpPr>
        <p:spPr>
          <a:xfrm>
            <a:off x="2915816" y="3645024"/>
            <a:ext cx="1368152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B40000"/>
                </a:solidFill>
              </a:rPr>
              <a:t>2,86%</a:t>
            </a:r>
            <a:endParaRPr lang="pt-BR" sz="2400" b="1" dirty="0">
              <a:solidFill>
                <a:srgbClr val="B40000"/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4283968" y="2276872"/>
            <a:ext cx="1368152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B40000"/>
                </a:solidFill>
              </a:rPr>
              <a:t>6,41%</a:t>
            </a:r>
            <a:endParaRPr lang="pt-BR" sz="2400" b="1" dirty="0">
              <a:solidFill>
                <a:srgbClr val="B40000"/>
              </a:solidFill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5724128" y="1556792"/>
            <a:ext cx="1368152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B40000"/>
                </a:solidFill>
              </a:rPr>
              <a:t>16,00%</a:t>
            </a:r>
            <a:endParaRPr lang="pt-BR" sz="2400" b="1" dirty="0">
              <a:solidFill>
                <a:srgbClr val="B40000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7308304" y="2348880"/>
            <a:ext cx="1368152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B40000"/>
                </a:solidFill>
              </a:rPr>
              <a:t>76,00%</a:t>
            </a:r>
            <a:endParaRPr lang="pt-BR" sz="2400" b="1" dirty="0">
              <a:solidFill>
                <a:srgbClr val="B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323528" y="908720"/>
          <a:ext cx="8820472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de cantos arredondados 2"/>
          <p:cNvSpPr/>
          <p:nvPr/>
        </p:nvSpPr>
        <p:spPr>
          <a:xfrm>
            <a:off x="4139952" y="1844824"/>
            <a:ext cx="1368152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B40000"/>
                </a:solidFill>
              </a:rPr>
              <a:t>38,62%</a:t>
            </a:r>
            <a:endParaRPr lang="pt-BR" sz="2800" b="1" dirty="0">
              <a:solidFill>
                <a:srgbClr val="B40000"/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7524328" y="1844824"/>
            <a:ext cx="1368152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B40000"/>
                </a:solidFill>
              </a:rPr>
              <a:t>15,64%</a:t>
            </a:r>
            <a:endParaRPr lang="pt-BR" sz="2800" b="1" dirty="0">
              <a:solidFill>
                <a:srgbClr val="B40000"/>
              </a:solidFill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3851920" y="3284984"/>
            <a:ext cx="2376264" cy="108012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b="1" dirty="0" smtClean="0"/>
              <a:t>79 = 27,05%</a:t>
            </a:r>
            <a:endParaRPr lang="pt-BR" sz="2800" b="1" dirty="0"/>
          </a:p>
        </p:txBody>
      </p:sp>
      <p:cxnSp>
        <p:nvCxnSpPr>
          <p:cNvPr id="7" name="Conector de seta reta 6"/>
          <p:cNvCxnSpPr>
            <a:endCxn id="5" idx="0"/>
          </p:cNvCxnSpPr>
          <p:nvPr/>
        </p:nvCxnSpPr>
        <p:spPr>
          <a:xfrm flipH="1">
            <a:off x="5040052" y="2564904"/>
            <a:ext cx="756084" cy="720080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Conector de seta reta 7"/>
          <p:cNvCxnSpPr>
            <a:endCxn id="5" idx="0"/>
          </p:cNvCxnSpPr>
          <p:nvPr/>
        </p:nvCxnSpPr>
        <p:spPr>
          <a:xfrm>
            <a:off x="4067944" y="2492896"/>
            <a:ext cx="972108" cy="792088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Retângulo de cantos arredondados 21"/>
          <p:cNvSpPr/>
          <p:nvPr/>
        </p:nvSpPr>
        <p:spPr>
          <a:xfrm>
            <a:off x="3851920" y="4365104"/>
            <a:ext cx="2376264" cy="10801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b="1" dirty="0" smtClean="0"/>
              <a:t>292 Entidades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827088" y="1557338"/>
            <a:ext cx="7772400" cy="3454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5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OUTROS COMPARATIVOS</a:t>
            </a:r>
            <a:endParaRPr lang="pt-BR" sz="54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827088" y="1557338"/>
            <a:ext cx="7772400" cy="3454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ENTIDADES  PUBLICAS E PRIVADAS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81075"/>
            <a:ext cx="889317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de cantos arredondados 2"/>
          <p:cNvSpPr/>
          <p:nvPr/>
        </p:nvSpPr>
        <p:spPr>
          <a:xfrm>
            <a:off x="2843213" y="3860800"/>
            <a:ext cx="1295400" cy="5762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4400" b="1" dirty="0">
                <a:solidFill>
                  <a:srgbClr val="FF0000"/>
                </a:solidFill>
              </a:rPr>
              <a:t>26%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5508625" y="1916113"/>
            <a:ext cx="1295400" cy="5762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4400" b="1" dirty="0">
                <a:solidFill>
                  <a:srgbClr val="FF0000"/>
                </a:solidFill>
              </a:rPr>
              <a:t>68%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7380288" y="4797425"/>
            <a:ext cx="1295400" cy="574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4400" b="1" dirty="0">
                <a:solidFill>
                  <a:srgbClr val="FF0000"/>
                </a:solidFill>
              </a:rPr>
              <a:t>6%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81075"/>
            <a:ext cx="889317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de cantos arredondados 2"/>
          <p:cNvSpPr/>
          <p:nvPr/>
        </p:nvSpPr>
        <p:spPr>
          <a:xfrm>
            <a:off x="2771775" y="2997200"/>
            <a:ext cx="1295400" cy="5762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4400" b="1" dirty="0">
                <a:solidFill>
                  <a:srgbClr val="FF0000"/>
                </a:solidFill>
              </a:rPr>
              <a:t>65%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4716463" y="4508500"/>
            <a:ext cx="1295400" cy="574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4400" b="1" dirty="0">
                <a:solidFill>
                  <a:srgbClr val="FF0000"/>
                </a:solidFill>
              </a:rPr>
              <a:t>34%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6875463" y="5516563"/>
            <a:ext cx="1296987" cy="5762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4400" b="1" dirty="0">
                <a:solidFill>
                  <a:srgbClr val="FF0000"/>
                </a:solidFill>
              </a:rPr>
              <a:t>1%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81075"/>
            <a:ext cx="889317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251520" y="908720"/>
          <a:ext cx="889248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de cantos arredondados 2"/>
          <p:cNvSpPr/>
          <p:nvPr/>
        </p:nvSpPr>
        <p:spPr>
          <a:xfrm>
            <a:off x="1547664" y="3356992"/>
            <a:ext cx="2016224" cy="5762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b="1" dirty="0" smtClean="0">
                <a:solidFill>
                  <a:srgbClr val="C00000"/>
                </a:solidFill>
              </a:rPr>
              <a:t>30,26%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5292080" y="1556792"/>
            <a:ext cx="2016224" cy="5762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b="1" dirty="0" smtClean="0">
                <a:solidFill>
                  <a:srgbClr val="C00000"/>
                </a:solidFill>
              </a:rPr>
              <a:t>20,10%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6012160" y="4509120"/>
            <a:ext cx="2016224" cy="5762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b="1" dirty="0" smtClean="0">
                <a:solidFill>
                  <a:srgbClr val="C00000"/>
                </a:solidFill>
              </a:rPr>
              <a:t>88,24%</a:t>
            </a:r>
            <a:endParaRPr lang="pt-BR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900113" y="2420938"/>
            <a:ext cx="7772400" cy="2016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EDUCAÇÃO PREVIDENCIÁRIA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95536" y="980728"/>
            <a:ext cx="8892480" cy="57673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DIFERENÇA DOS INDICADORES</a:t>
            </a:r>
          </a:p>
        </p:txBody>
      </p:sp>
      <p:sp>
        <p:nvSpPr>
          <p:cNvPr id="5" name="Texto explicativo em seta para baixo 4"/>
          <p:cNvSpPr/>
          <p:nvPr/>
        </p:nvSpPr>
        <p:spPr>
          <a:xfrm>
            <a:off x="683568" y="1628800"/>
            <a:ext cx="3744416" cy="720080"/>
          </a:xfrm>
          <a:prstGeom prst="downArrowCallout">
            <a:avLst>
              <a:gd name="adj1" fmla="val 25000"/>
              <a:gd name="adj2" fmla="val 149623"/>
              <a:gd name="adj3" fmla="val 25000"/>
              <a:gd name="adj4" fmla="val 6497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RESOLUÇÃO CGPC Nº 29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611560" y="2420888"/>
            <a:ext cx="3816424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b="1" u="sng" dirty="0">
                <a:solidFill>
                  <a:srgbClr val="003399"/>
                </a:solidFill>
              </a:rPr>
              <a:t>Custeio </a:t>
            </a:r>
            <a:r>
              <a:rPr lang="pt-BR" b="1" u="sng" dirty="0" err="1">
                <a:solidFill>
                  <a:srgbClr val="003399"/>
                </a:solidFill>
              </a:rPr>
              <a:t>Adm</a:t>
            </a:r>
            <a:r>
              <a:rPr lang="pt-BR" b="1" u="sng" dirty="0">
                <a:solidFill>
                  <a:srgbClr val="003399"/>
                </a:solidFill>
              </a:rPr>
              <a:t> </a:t>
            </a:r>
            <a:r>
              <a:rPr lang="pt-BR" b="1" dirty="0">
                <a:solidFill>
                  <a:srgbClr val="003399"/>
                </a:solidFill>
              </a:rPr>
              <a:t>– Recursos p/cobertura das despesas Administrativas.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611560" y="3140968"/>
            <a:ext cx="3816424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b="1" u="sng" dirty="0">
                <a:solidFill>
                  <a:srgbClr val="C00000"/>
                </a:solidFill>
              </a:rPr>
              <a:t>Despesas </a:t>
            </a:r>
            <a:r>
              <a:rPr lang="pt-BR" b="1" u="sng" dirty="0" err="1">
                <a:solidFill>
                  <a:srgbClr val="C00000"/>
                </a:solidFill>
              </a:rPr>
              <a:t>Adm</a:t>
            </a:r>
            <a:r>
              <a:rPr lang="pt-BR" b="1" u="sng" dirty="0">
                <a:solidFill>
                  <a:srgbClr val="C00000"/>
                </a:solidFill>
              </a:rPr>
              <a:t> </a:t>
            </a:r>
            <a:r>
              <a:rPr lang="pt-BR" dirty="0">
                <a:solidFill>
                  <a:srgbClr val="C00000"/>
                </a:solidFill>
              </a:rPr>
              <a:t>– Gastos realizados pela Entidade na administração</a:t>
            </a:r>
            <a:r>
              <a:rPr lang="pt-BR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611560" y="4869160"/>
            <a:ext cx="3888432" cy="172819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u="sng" dirty="0">
                <a:solidFill>
                  <a:schemeClr val="tx1"/>
                </a:solidFill>
              </a:rPr>
              <a:t>Limites Para Cobertura das Despesas Administrativas:</a:t>
            </a:r>
          </a:p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I – Taxa de Administração (1%);</a:t>
            </a:r>
          </a:p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II – Taxa de Carregamento(9%).</a:t>
            </a:r>
          </a:p>
        </p:txBody>
      </p:sp>
      <p:sp>
        <p:nvSpPr>
          <p:cNvPr id="9" name="Texto explicativo em seta para baixo 8"/>
          <p:cNvSpPr/>
          <p:nvPr/>
        </p:nvSpPr>
        <p:spPr>
          <a:xfrm>
            <a:off x="4932040" y="1628800"/>
            <a:ext cx="3744416" cy="720080"/>
          </a:xfrm>
          <a:prstGeom prst="downArrowCallout">
            <a:avLst>
              <a:gd name="adj1" fmla="val 25000"/>
              <a:gd name="adj2" fmla="val 149623"/>
              <a:gd name="adj3" fmla="val 25000"/>
              <a:gd name="adj4" fmla="val 6497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SÉRIE DE ESTUDOS DAS DESPESAS ADM - PREVIC 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4932040" y="2420888"/>
            <a:ext cx="3816424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u="sng" dirty="0">
                <a:solidFill>
                  <a:srgbClr val="C00000"/>
                </a:solidFill>
              </a:rPr>
              <a:t>Total das Despesas </a:t>
            </a:r>
            <a:r>
              <a:rPr lang="pt-BR" b="1" u="sng" dirty="0" err="1">
                <a:solidFill>
                  <a:srgbClr val="C00000"/>
                </a:solidFill>
              </a:rPr>
              <a:t>Adm</a:t>
            </a:r>
            <a:r>
              <a:rPr lang="pt-BR" b="1" u="sng" dirty="0">
                <a:solidFill>
                  <a:srgbClr val="C00000"/>
                </a:solidFill>
              </a:rPr>
              <a:t> </a:t>
            </a:r>
            <a:r>
              <a:rPr lang="pt-BR" dirty="0">
                <a:solidFill>
                  <a:srgbClr val="C00000"/>
                </a:solidFill>
              </a:rPr>
              <a:t>– Total de despesas do PGA. (Conta 4.2).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932040" y="3212976"/>
            <a:ext cx="3816424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u="sng" dirty="0">
                <a:solidFill>
                  <a:schemeClr val="tx1"/>
                </a:solidFill>
              </a:rPr>
              <a:t>Ativo Total –</a:t>
            </a:r>
            <a:r>
              <a:rPr lang="pt-BR" dirty="0">
                <a:solidFill>
                  <a:schemeClr val="tx1"/>
                </a:solidFill>
              </a:rPr>
              <a:t> Total de Ativos da entidade, incluído o </a:t>
            </a:r>
            <a:r>
              <a:rPr lang="pt-BR" dirty="0" err="1">
                <a:solidFill>
                  <a:schemeClr val="tx1"/>
                </a:solidFill>
              </a:rPr>
              <a:t>Previdencial</a:t>
            </a:r>
            <a:r>
              <a:rPr lang="pt-BR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932040" y="4005064"/>
            <a:ext cx="3888432" cy="216024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u="sng" dirty="0">
                <a:solidFill>
                  <a:schemeClr val="tx1"/>
                </a:solidFill>
              </a:rPr>
              <a:t>Calculo do indicador do Estudo:</a:t>
            </a:r>
          </a:p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I – Despesas sobre o Ativo Total:</a:t>
            </a:r>
          </a:p>
          <a:p>
            <a:pPr algn="ctr">
              <a:defRPr/>
            </a:pPr>
            <a:r>
              <a:rPr lang="pt-BR" dirty="0">
                <a:solidFill>
                  <a:srgbClr val="C00000"/>
                </a:solidFill>
              </a:rPr>
              <a:t>Despesas </a:t>
            </a:r>
            <a:r>
              <a:rPr lang="pt-BR" dirty="0" err="1">
                <a:solidFill>
                  <a:srgbClr val="C00000"/>
                </a:solidFill>
              </a:rPr>
              <a:t>Adm</a:t>
            </a:r>
            <a:r>
              <a:rPr lang="pt-BR" dirty="0">
                <a:solidFill>
                  <a:srgbClr val="C00000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/ Ativo Total</a:t>
            </a:r>
          </a:p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4572000" y="2132856"/>
            <a:ext cx="4572000" cy="43926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400" b="1" dirty="0">
                <a:solidFill>
                  <a:srgbClr val="003399"/>
                </a:solidFill>
              </a:rPr>
              <a:t>I. Contribuição dos participantes e assistidos</a:t>
            </a:r>
          </a:p>
          <a:p>
            <a:pPr>
              <a:defRPr/>
            </a:pPr>
            <a:r>
              <a:rPr lang="pt-BR" sz="2400" b="1" dirty="0">
                <a:solidFill>
                  <a:srgbClr val="003399"/>
                </a:solidFill>
              </a:rPr>
              <a:t>II. Contribuição dos patrocinadores e instituidores</a:t>
            </a:r>
          </a:p>
          <a:p>
            <a:pPr>
              <a:defRPr/>
            </a:pPr>
            <a:r>
              <a:rPr lang="pt-BR" sz="2400" b="1" dirty="0">
                <a:solidFill>
                  <a:srgbClr val="003399"/>
                </a:solidFill>
              </a:rPr>
              <a:t>III. Reembolso dos patrocinadores e instituidores;</a:t>
            </a:r>
          </a:p>
          <a:p>
            <a:pPr>
              <a:defRPr/>
            </a:pPr>
            <a:r>
              <a:rPr lang="pt-BR" sz="2400" b="1" dirty="0">
                <a:solidFill>
                  <a:srgbClr val="003399"/>
                </a:solidFill>
              </a:rPr>
              <a:t>IV. Resultados dos investimentos;</a:t>
            </a:r>
          </a:p>
          <a:p>
            <a:pPr>
              <a:defRPr/>
            </a:pPr>
            <a:r>
              <a:rPr lang="pt-BR" sz="2400" b="1" dirty="0">
                <a:solidFill>
                  <a:srgbClr val="003399"/>
                </a:solidFill>
              </a:rPr>
              <a:t>V. Receitas Administrativas;</a:t>
            </a:r>
          </a:p>
          <a:p>
            <a:pPr>
              <a:defRPr/>
            </a:pPr>
            <a:r>
              <a:rPr lang="pt-BR" sz="2400" b="1" dirty="0">
                <a:solidFill>
                  <a:srgbClr val="003399"/>
                </a:solidFill>
              </a:rPr>
              <a:t>VI. Fundo Administrativo;</a:t>
            </a:r>
          </a:p>
          <a:p>
            <a:pPr>
              <a:defRPr/>
            </a:pPr>
            <a:r>
              <a:rPr lang="pt-BR" sz="2400" b="1" dirty="0">
                <a:solidFill>
                  <a:srgbClr val="003399"/>
                </a:solidFill>
              </a:rPr>
              <a:t>VII. Dotação Inicial</a:t>
            </a:r>
            <a:r>
              <a:rPr lang="pt-BR" sz="2400" b="1" dirty="0" smtClean="0">
                <a:solidFill>
                  <a:srgbClr val="003399"/>
                </a:solidFill>
              </a:rPr>
              <a:t>; e</a:t>
            </a:r>
          </a:p>
          <a:p>
            <a:pPr>
              <a:defRPr/>
            </a:pPr>
            <a:r>
              <a:rPr lang="pt-BR" sz="2400" b="1" dirty="0" smtClean="0">
                <a:solidFill>
                  <a:srgbClr val="003399"/>
                </a:solidFill>
              </a:rPr>
              <a:t>VIII – Doações.</a:t>
            </a:r>
          </a:p>
          <a:p>
            <a:pPr>
              <a:defRPr/>
            </a:pPr>
            <a:endParaRPr lang="pt-BR" sz="2400" b="1" dirty="0">
              <a:solidFill>
                <a:srgbClr val="003399"/>
              </a:solidFill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4788024" y="1772816"/>
            <a:ext cx="4176712" cy="482441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400" b="1" dirty="0">
                <a:solidFill>
                  <a:srgbClr val="C00000"/>
                </a:solidFill>
              </a:rPr>
              <a:t>4.2 - Despesas</a:t>
            </a:r>
          </a:p>
          <a:p>
            <a:pPr>
              <a:defRPr/>
            </a:pPr>
            <a:r>
              <a:rPr lang="pt-BR" sz="2400" dirty="0">
                <a:solidFill>
                  <a:srgbClr val="C00000"/>
                </a:solidFill>
              </a:rPr>
              <a:t> - Pessoal e encargos</a:t>
            </a:r>
          </a:p>
          <a:p>
            <a:pPr>
              <a:defRPr/>
            </a:pPr>
            <a:r>
              <a:rPr lang="pt-BR" sz="2400" dirty="0">
                <a:solidFill>
                  <a:srgbClr val="C00000"/>
                </a:solidFill>
              </a:rPr>
              <a:t> - Treinamentos/congressos e seminários</a:t>
            </a:r>
          </a:p>
          <a:p>
            <a:pPr>
              <a:defRPr/>
            </a:pPr>
            <a:r>
              <a:rPr lang="pt-BR" sz="2400" dirty="0">
                <a:solidFill>
                  <a:srgbClr val="C00000"/>
                </a:solidFill>
              </a:rPr>
              <a:t> - Viagens e estadias</a:t>
            </a:r>
          </a:p>
          <a:p>
            <a:pPr>
              <a:defRPr/>
            </a:pPr>
            <a:r>
              <a:rPr lang="pt-BR" sz="2400" dirty="0">
                <a:solidFill>
                  <a:srgbClr val="C00000"/>
                </a:solidFill>
              </a:rPr>
              <a:t> - Serviços de Terceiros</a:t>
            </a:r>
          </a:p>
          <a:p>
            <a:pPr>
              <a:defRPr/>
            </a:pPr>
            <a:r>
              <a:rPr lang="pt-BR" sz="2400" dirty="0">
                <a:solidFill>
                  <a:srgbClr val="C00000"/>
                </a:solidFill>
              </a:rPr>
              <a:t> - Despesas Gerais</a:t>
            </a:r>
          </a:p>
          <a:p>
            <a:pPr>
              <a:defRPr/>
            </a:pPr>
            <a:r>
              <a:rPr lang="pt-BR" sz="2400" dirty="0">
                <a:solidFill>
                  <a:srgbClr val="C00000"/>
                </a:solidFill>
              </a:rPr>
              <a:t> - Depreciações e amortizações</a:t>
            </a:r>
          </a:p>
          <a:p>
            <a:pPr>
              <a:defRPr/>
            </a:pPr>
            <a:r>
              <a:rPr lang="pt-BR" sz="2400" dirty="0">
                <a:solidFill>
                  <a:srgbClr val="C00000"/>
                </a:solidFill>
              </a:rPr>
              <a:t> - Outras Despesas</a:t>
            </a:r>
          </a:p>
          <a:p>
            <a:pPr>
              <a:defRPr/>
            </a:pPr>
            <a:r>
              <a:rPr lang="pt-BR" sz="2400" b="1" dirty="0">
                <a:solidFill>
                  <a:srgbClr val="C00000"/>
                </a:solidFill>
              </a:rPr>
              <a:t> 4.3 - </a:t>
            </a:r>
            <a:r>
              <a:rPr lang="pt-BR" sz="2400" b="1" dirty="0" err="1">
                <a:solidFill>
                  <a:srgbClr val="C00000"/>
                </a:solidFill>
              </a:rPr>
              <a:t>Contigências</a:t>
            </a:r>
            <a:endParaRPr lang="pt-BR" sz="24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pt-BR" sz="2400" dirty="0">
                <a:solidFill>
                  <a:srgbClr val="C00000"/>
                </a:solidFill>
              </a:rPr>
              <a:t> 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611560" y="4005064"/>
            <a:ext cx="3888432" cy="7920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b="1" u="sng" dirty="0">
                <a:solidFill>
                  <a:schemeClr val="tx1"/>
                </a:solidFill>
              </a:rPr>
              <a:t>Recursos Garantidores   </a:t>
            </a:r>
          </a:p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932040" y="3284984"/>
            <a:ext cx="3743325" cy="19446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BR" sz="2000" b="1" dirty="0">
                <a:solidFill>
                  <a:schemeClr val="tx1"/>
                </a:solidFill>
              </a:rPr>
              <a:t>+ 1.1     - Ativos Disponíveis</a:t>
            </a:r>
          </a:p>
          <a:p>
            <a:pPr>
              <a:defRPr/>
            </a:pPr>
            <a:r>
              <a:rPr lang="pt-BR" sz="2000" b="1" dirty="0">
                <a:solidFill>
                  <a:schemeClr val="tx1"/>
                </a:solidFill>
              </a:rPr>
              <a:t>+ 1.2.3 – Investimentos</a:t>
            </a:r>
          </a:p>
          <a:p>
            <a:pPr>
              <a:defRPr/>
            </a:pPr>
            <a:r>
              <a:rPr lang="pt-BR" sz="2000" b="1" dirty="0">
                <a:solidFill>
                  <a:schemeClr val="tx1"/>
                </a:solidFill>
              </a:rPr>
              <a:t> - 2.1.3 - Exigível </a:t>
            </a:r>
            <a:r>
              <a:rPr lang="pt-BR" sz="2000" b="1" dirty="0" err="1">
                <a:solidFill>
                  <a:schemeClr val="tx1"/>
                </a:solidFill>
              </a:rPr>
              <a:t>Oper</a:t>
            </a:r>
            <a:r>
              <a:rPr lang="pt-BR" sz="2000" b="1" dirty="0">
                <a:solidFill>
                  <a:schemeClr val="tx1"/>
                </a:solidFill>
              </a:rPr>
              <a:t>.Invest.</a:t>
            </a:r>
          </a:p>
          <a:p>
            <a:pPr>
              <a:defRPr/>
            </a:pPr>
            <a:r>
              <a:rPr lang="pt-BR" sz="2000" b="1" dirty="0">
                <a:solidFill>
                  <a:schemeClr val="tx1"/>
                </a:solidFill>
              </a:rPr>
              <a:t> - 2.2.3 – Exigível Cont.Invest</a:t>
            </a:r>
            <a:r>
              <a:rPr lang="pt-BR" sz="2000" b="1" dirty="0" smtClean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endParaRPr lang="pt-BR" sz="20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pt-BR" sz="2000" b="1" dirty="0" smtClean="0">
                <a:solidFill>
                  <a:srgbClr val="FF0000"/>
                </a:solidFill>
              </a:rPr>
              <a:t>1.2.1.1.04 – Contratos com as Patrocinadoras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4788024" y="4581128"/>
            <a:ext cx="4176712" cy="1943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BR" sz="2000" b="1" dirty="0">
                <a:solidFill>
                  <a:schemeClr val="tx1"/>
                </a:solidFill>
              </a:rPr>
              <a:t>Taxa de Administração:</a:t>
            </a:r>
          </a:p>
          <a:p>
            <a:pPr>
              <a:defRPr/>
            </a:pPr>
            <a:r>
              <a:rPr lang="pt-BR" sz="2000" dirty="0">
                <a:solidFill>
                  <a:srgbClr val="003399"/>
                </a:solidFill>
              </a:rPr>
              <a:t>Custeio </a:t>
            </a:r>
            <a:r>
              <a:rPr lang="pt-BR" sz="2400" dirty="0" err="1">
                <a:solidFill>
                  <a:srgbClr val="003399"/>
                </a:solidFill>
              </a:rPr>
              <a:t>Adm</a:t>
            </a:r>
            <a:r>
              <a:rPr lang="pt-BR" sz="2000" dirty="0">
                <a:solidFill>
                  <a:srgbClr val="003399"/>
                </a:solidFill>
              </a:rPr>
              <a:t> </a:t>
            </a:r>
            <a:r>
              <a:rPr lang="pt-BR" sz="2000" dirty="0">
                <a:solidFill>
                  <a:schemeClr val="tx1"/>
                </a:solidFill>
              </a:rPr>
              <a:t>/ Recursos Garantidor</a:t>
            </a:r>
          </a:p>
          <a:p>
            <a:pPr>
              <a:defRPr/>
            </a:pPr>
            <a:endParaRPr lang="pt-BR" sz="2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pt-BR" sz="2000" b="1" dirty="0">
                <a:solidFill>
                  <a:schemeClr val="tx1"/>
                </a:solidFill>
              </a:rPr>
              <a:t>Taxa de Carregamento:</a:t>
            </a:r>
          </a:p>
          <a:p>
            <a:pPr>
              <a:defRPr/>
            </a:pPr>
            <a:r>
              <a:rPr lang="pt-BR" sz="2000" dirty="0">
                <a:solidFill>
                  <a:srgbClr val="003399"/>
                </a:solidFill>
              </a:rPr>
              <a:t>Custeio </a:t>
            </a:r>
            <a:r>
              <a:rPr lang="pt-BR" sz="2000" dirty="0" err="1">
                <a:solidFill>
                  <a:srgbClr val="003399"/>
                </a:solidFill>
              </a:rPr>
              <a:t>Adm</a:t>
            </a:r>
            <a:r>
              <a:rPr lang="pt-BR" sz="2000" dirty="0">
                <a:solidFill>
                  <a:srgbClr val="003399"/>
                </a:solidFill>
              </a:rPr>
              <a:t> </a:t>
            </a:r>
            <a:r>
              <a:rPr lang="pt-BR" sz="2000" dirty="0">
                <a:solidFill>
                  <a:schemeClr val="tx1"/>
                </a:solidFill>
              </a:rPr>
              <a:t>/ (Benefícios+</a:t>
            </a:r>
            <a:r>
              <a:rPr lang="pt-BR" sz="2000" dirty="0" err="1">
                <a:solidFill>
                  <a:schemeClr val="tx1"/>
                </a:solidFill>
              </a:rPr>
              <a:t>Contrib</a:t>
            </a:r>
            <a:r>
              <a:rPr lang="pt-BR" sz="2000" dirty="0">
                <a:solidFill>
                  <a:schemeClr val="tx1"/>
                </a:solidFill>
              </a:rPr>
              <a:t>.)</a:t>
            </a: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5364088" y="3356992"/>
            <a:ext cx="3024336" cy="432048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b="1" dirty="0">
                <a:solidFill>
                  <a:schemeClr val="tx1"/>
                </a:solidFill>
              </a:rPr>
              <a:t>4 – GESTÃO ADMINISTRATIVA</a:t>
            </a: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5364088" y="3789040"/>
            <a:ext cx="3024336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b="1" dirty="0">
                <a:solidFill>
                  <a:schemeClr val="tx1"/>
                </a:solidFill>
              </a:rPr>
              <a:t>4.1 - RECEITAS</a:t>
            </a: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5364088" y="4221088"/>
            <a:ext cx="3024336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dirty="0">
                <a:solidFill>
                  <a:schemeClr val="tx1"/>
                </a:solidFill>
              </a:rPr>
              <a:t>4.1.1 - Gestão </a:t>
            </a:r>
            <a:r>
              <a:rPr lang="pt-BR" dirty="0" err="1">
                <a:solidFill>
                  <a:schemeClr val="tx1"/>
                </a:solidFill>
              </a:rPr>
              <a:t>Previdencial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5364088" y="4653136"/>
            <a:ext cx="3024336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dirty="0">
                <a:solidFill>
                  <a:schemeClr val="tx1"/>
                </a:solidFill>
              </a:rPr>
              <a:t>4.1.2 - Investimento</a:t>
            </a: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5364088" y="5085184"/>
            <a:ext cx="3024336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b="1" dirty="0">
                <a:solidFill>
                  <a:schemeClr val="tx1"/>
                </a:solidFill>
              </a:rPr>
              <a:t>4.2 - DESPESAS</a:t>
            </a: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5364088" y="5517232"/>
            <a:ext cx="3024336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dirty="0">
                <a:solidFill>
                  <a:schemeClr val="tx1"/>
                </a:solidFill>
              </a:rPr>
              <a:t>4.2.1 – Gestão </a:t>
            </a:r>
            <a:r>
              <a:rPr lang="pt-BR" dirty="0" err="1">
                <a:solidFill>
                  <a:schemeClr val="tx1"/>
                </a:solidFill>
              </a:rPr>
              <a:t>Previdencial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5364088" y="5949280"/>
            <a:ext cx="3024336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dirty="0">
                <a:solidFill>
                  <a:schemeClr val="tx1"/>
                </a:solidFill>
              </a:rPr>
              <a:t>4.2.2 – Investimentos</a:t>
            </a: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611560" y="3356992"/>
            <a:ext cx="3024336" cy="432048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b="1" dirty="0">
                <a:solidFill>
                  <a:schemeClr val="tx1"/>
                </a:solidFill>
              </a:rPr>
              <a:t>3 – GESTÃO PREVIDENCIAL</a:t>
            </a: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611560" y="3789040"/>
            <a:ext cx="3024336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b="1" dirty="0">
                <a:solidFill>
                  <a:schemeClr val="tx1"/>
                </a:solidFill>
              </a:rPr>
              <a:t>3.1 - ADIÇÕES</a:t>
            </a:r>
          </a:p>
        </p:txBody>
      </p:sp>
      <p:sp>
        <p:nvSpPr>
          <p:cNvPr id="31" name="Retângulo de cantos arredondados 30"/>
          <p:cNvSpPr/>
          <p:nvPr/>
        </p:nvSpPr>
        <p:spPr>
          <a:xfrm>
            <a:off x="611560" y="4221088"/>
            <a:ext cx="3024336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b="1" dirty="0">
                <a:solidFill>
                  <a:schemeClr val="tx1"/>
                </a:solidFill>
              </a:rPr>
              <a:t>3.2 - DEDUÇÕES</a:t>
            </a:r>
          </a:p>
        </p:txBody>
      </p:sp>
      <p:sp>
        <p:nvSpPr>
          <p:cNvPr id="32" name="Retângulo de cantos arredondados 31"/>
          <p:cNvSpPr/>
          <p:nvPr/>
        </p:nvSpPr>
        <p:spPr>
          <a:xfrm>
            <a:off x="611560" y="4653136"/>
            <a:ext cx="3024336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b="1" dirty="0">
                <a:solidFill>
                  <a:schemeClr val="tx1"/>
                </a:solidFill>
              </a:rPr>
              <a:t>3.3 - CONTINGÊNCIAS</a:t>
            </a:r>
          </a:p>
        </p:txBody>
      </p:sp>
      <p:sp>
        <p:nvSpPr>
          <p:cNvPr id="33" name="Retângulo de cantos arredondados 32"/>
          <p:cNvSpPr/>
          <p:nvPr/>
        </p:nvSpPr>
        <p:spPr>
          <a:xfrm>
            <a:off x="611560" y="5085184"/>
            <a:ext cx="3024336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b="1" dirty="0">
                <a:solidFill>
                  <a:schemeClr val="tx1"/>
                </a:solidFill>
              </a:rPr>
              <a:t>3.4 – COBERTURA DESP. ADM </a:t>
            </a:r>
          </a:p>
        </p:txBody>
      </p:sp>
      <p:sp>
        <p:nvSpPr>
          <p:cNvPr id="34" name="Retângulo de cantos arredondados 33"/>
          <p:cNvSpPr/>
          <p:nvPr/>
        </p:nvSpPr>
        <p:spPr>
          <a:xfrm>
            <a:off x="611560" y="5949280"/>
            <a:ext cx="3024336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dirty="0">
                <a:solidFill>
                  <a:schemeClr val="tx1"/>
                </a:solidFill>
              </a:rPr>
              <a:t>3.4.2 – Contribuições/</a:t>
            </a:r>
            <a:r>
              <a:rPr lang="pt-BR" dirty="0" err="1">
                <a:solidFill>
                  <a:schemeClr val="tx1"/>
                </a:solidFill>
              </a:rPr>
              <a:t>Reemb</a:t>
            </a:r>
            <a:r>
              <a:rPr lang="pt-BR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35" name="Retângulo de cantos arredondados 34"/>
          <p:cNvSpPr/>
          <p:nvPr/>
        </p:nvSpPr>
        <p:spPr>
          <a:xfrm>
            <a:off x="2267744" y="4581128"/>
            <a:ext cx="792088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4400" b="1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36" name="Retângulo de cantos arredondados 35"/>
          <p:cNvSpPr/>
          <p:nvPr/>
        </p:nvSpPr>
        <p:spPr>
          <a:xfrm>
            <a:off x="611560" y="5517232"/>
            <a:ext cx="3024336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dirty="0">
                <a:solidFill>
                  <a:schemeClr val="tx1"/>
                </a:solidFill>
              </a:rPr>
              <a:t>3.4.1 – Recursos Oriundo PGA </a:t>
            </a:r>
          </a:p>
        </p:txBody>
      </p:sp>
      <p:sp>
        <p:nvSpPr>
          <p:cNvPr id="37" name="Retângulo de cantos arredondados 36"/>
          <p:cNvSpPr/>
          <p:nvPr/>
        </p:nvSpPr>
        <p:spPr>
          <a:xfrm>
            <a:off x="611560" y="3356992"/>
            <a:ext cx="3024336" cy="432048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b="1" dirty="0">
                <a:solidFill>
                  <a:schemeClr val="tx1"/>
                </a:solidFill>
              </a:rPr>
              <a:t>5 – FX DOS INVESTIMENTOS</a:t>
            </a:r>
          </a:p>
        </p:txBody>
      </p:sp>
      <p:sp>
        <p:nvSpPr>
          <p:cNvPr id="38" name="Retângulo de cantos arredondados 37"/>
          <p:cNvSpPr/>
          <p:nvPr/>
        </p:nvSpPr>
        <p:spPr>
          <a:xfrm>
            <a:off x="611560" y="3789040"/>
            <a:ext cx="3024336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b="1" dirty="0">
                <a:solidFill>
                  <a:schemeClr val="tx1"/>
                </a:solidFill>
              </a:rPr>
              <a:t>5.1 – RENDAS/VARIAÇ.POSIT.</a:t>
            </a:r>
          </a:p>
        </p:txBody>
      </p:sp>
      <p:sp>
        <p:nvSpPr>
          <p:cNvPr id="39" name="Retângulo de cantos arredondados 38"/>
          <p:cNvSpPr/>
          <p:nvPr/>
        </p:nvSpPr>
        <p:spPr>
          <a:xfrm>
            <a:off x="611560" y="4221088"/>
            <a:ext cx="3024336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b="1" dirty="0">
                <a:solidFill>
                  <a:schemeClr val="tx1"/>
                </a:solidFill>
              </a:rPr>
              <a:t>5.2 – DEDUÇÕES/</a:t>
            </a:r>
            <a:r>
              <a:rPr lang="pt-BR" b="1" dirty="0" err="1">
                <a:solidFill>
                  <a:schemeClr val="tx1"/>
                </a:solidFill>
              </a:rPr>
              <a:t>VAR.NEGT.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0" name="Retângulo de cantos arredondados 39"/>
          <p:cNvSpPr/>
          <p:nvPr/>
        </p:nvSpPr>
        <p:spPr>
          <a:xfrm>
            <a:off x="611560" y="5085184"/>
            <a:ext cx="3024336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b="1" dirty="0">
                <a:solidFill>
                  <a:schemeClr val="tx1"/>
                </a:solidFill>
              </a:rPr>
              <a:t>5.3 - CONTINGÊNCIAS</a:t>
            </a:r>
          </a:p>
        </p:txBody>
      </p:sp>
      <p:sp>
        <p:nvSpPr>
          <p:cNvPr id="41" name="Retângulo de cantos arredondados 40"/>
          <p:cNvSpPr/>
          <p:nvPr/>
        </p:nvSpPr>
        <p:spPr>
          <a:xfrm>
            <a:off x="611560" y="4653136"/>
            <a:ext cx="3024336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b="1" dirty="0">
                <a:solidFill>
                  <a:schemeClr val="tx1"/>
                </a:solidFill>
              </a:rPr>
              <a:t>5.4 – COBERTURA/REV.DESP.</a:t>
            </a:r>
          </a:p>
        </p:txBody>
      </p:sp>
      <p:sp>
        <p:nvSpPr>
          <p:cNvPr id="42" name="Retângulo de cantos arredondados 41"/>
          <p:cNvSpPr/>
          <p:nvPr/>
        </p:nvSpPr>
        <p:spPr>
          <a:xfrm>
            <a:off x="611560" y="5517232"/>
            <a:ext cx="3024336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b="1" dirty="0">
                <a:solidFill>
                  <a:schemeClr val="tx1"/>
                </a:solidFill>
              </a:rPr>
              <a:t>5.7 – CONST.REV.FUNDOS</a:t>
            </a:r>
          </a:p>
        </p:txBody>
      </p:sp>
      <p:sp>
        <p:nvSpPr>
          <p:cNvPr id="43" name="Retângulo de cantos arredondados 42"/>
          <p:cNvSpPr/>
          <p:nvPr/>
        </p:nvSpPr>
        <p:spPr>
          <a:xfrm>
            <a:off x="611560" y="5949280"/>
            <a:ext cx="3024336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b="1" dirty="0">
                <a:solidFill>
                  <a:schemeClr val="tx1"/>
                </a:solidFill>
              </a:rPr>
              <a:t>5.8 – COBERTURA/REV.DESP.</a:t>
            </a:r>
          </a:p>
        </p:txBody>
      </p:sp>
      <p:sp>
        <p:nvSpPr>
          <p:cNvPr id="44" name="Seta para a direita 43"/>
          <p:cNvSpPr/>
          <p:nvPr/>
        </p:nvSpPr>
        <p:spPr>
          <a:xfrm>
            <a:off x="4067944" y="3284984"/>
            <a:ext cx="720080" cy="136815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45" name="Retângulo de cantos arredondados 44"/>
          <p:cNvSpPr/>
          <p:nvPr/>
        </p:nvSpPr>
        <p:spPr>
          <a:xfrm>
            <a:off x="5364088" y="4221088"/>
            <a:ext cx="3024336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dirty="0">
                <a:solidFill>
                  <a:schemeClr val="tx1"/>
                </a:solidFill>
              </a:rPr>
              <a:t>4.1.1 - Gestão </a:t>
            </a:r>
            <a:r>
              <a:rPr lang="pt-BR" dirty="0" err="1">
                <a:solidFill>
                  <a:schemeClr val="tx1"/>
                </a:solidFill>
              </a:rPr>
              <a:t>Previdencial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6" name="Retângulo de cantos arredondados 45"/>
          <p:cNvSpPr/>
          <p:nvPr/>
        </p:nvSpPr>
        <p:spPr>
          <a:xfrm>
            <a:off x="899592" y="2996952"/>
            <a:ext cx="3384376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RESOLUÇÃO CGPC Nº 29 de 2009</a:t>
            </a:r>
            <a:endParaRPr lang="pt-BR" b="1" dirty="0"/>
          </a:p>
        </p:txBody>
      </p:sp>
      <p:sp>
        <p:nvSpPr>
          <p:cNvPr id="48" name="Retângulo de cantos arredondados 47"/>
          <p:cNvSpPr/>
          <p:nvPr/>
        </p:nvSpPr>
        <p:spPr>
          <a:xfrm>
            <a:off x="5292080" y="2996952"/>
            <a:ext cx="3384376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SÉRIE DE ESTUDOS DAS DESPESAS ADM – PREVIC – 2010</a:t>
            </a:r>
            <a:endParaRPr lang="pt-BR" b="1" dirty="0"/>
          </a:p>
        </p:txBody>
      </p:sp>
      <p:sp>
        <p:nvSpPr>
          <p:cNvPr id="57" name="Retângulo de cantos arredondados 56"/>
          <p:cNvSpPr/>
          <p:nvPr/>
        </p:nvSpPr>
        <p:spPr>
          <a:xfrm>
            <a:off x="1187624" y="3356992"/>
            <a:ext cx="3024336" cy="432048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b="1" dirty="0" smtClean="0">
                <a:solidFill>
                  <a:schemeClr val="tx1"/>
                </a:solidFill>
              </a:rPr>
              <a:t>4.1 – RECEITA DO PGA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8" name="Retângulo de cantos arredondados 57"/>
          <p:cNvSpPr/>
          <p:nvPr/>
        </p:nvSpPr>
        <p:spPr>
          <a:xfrm>
            <a:off x="1187624" y="5877272"/>
            <a:ext cx="3024336" cy="432048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b="1" dirty="0" smtClean="0">
                <a:solidFill>
                  <a:schemeClr val="tx1"/>
                </a:solidFill>
              </a:rPr>
              <a:t>3.4 – DESPESA DO PLANO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9" name="Retângulo de cantos arredondados 58"/>
          <p:cNvSpPr/>
          <p:nvPr/>
        </p:nvSpPr>
        <p:spPr>
          <a:xfrm>
            <a:off x="1187624" y="5877272"/>
            <a:ext cx="3024336" cy="432048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b="1" dirty="0" smtClean="0">
                <a:solidFill>
                  <a:schemeClr val="tx1"/>
                </a:solidFill>
              </a:rPr>
              <a:t>5.4 – DESPESA DO PLANO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7" name="Retângulo de cantos arredondados 46"/>
          <p:cNvSpPr/>
          <p:nvPr/>
        </p:nvSpPr>
        <p:spPr>
          <a:xfrm>
            <a:off x="755576" y="4005064"/>
            <a:ext cx="1656184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err="1" smtClean="0"/>
              <a:t>Previdencial</a:t>
            </a:r>
            <a:endParaRPr lang="pt-BR" b="1" dirty="0"/>
          </a:p>
        </p:txBody>
      </p:sp>
      <p:sp>
        <p:nvSpPr>
          <p:cNvPr id="49" name="Retângulo de cantos arredondados 48"/>
          <p:cNvSpPr/>
          <p:nvPr/>
        </p:nvSpPr>
        <p:spPr>
          <a:xfrm>
            <a:off x="2699792" y="4005064"/>
            <a:ext cx="1656184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Investimento</a:t>
            </a:r>
            <a:endParaRPr lang="pt-BR" b="1" dirty="0"/>
          </a:p>
        </p:txBody>
      </p:sp>
      <p:sp>
        <p:nvSpPr>
          <p:cNvPr id="52" name="Multiplicar 51"/>
          <p:cNvSpPr/>
          <p:nvPr/>
        </p:nvSpPr>
        <p:spPr>
          <a:xfrm>
            <a:off x="4355976" y="2924944"/>
            <a:ext cx="936104" cy="792088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4" name="Conector reto 53"/>
          <p:cNvCxnSpPr>
            <a:stCxn id="47" idx="3"/>
            <a:endCxn id="49" idx="1"/>
          </p:cNvCxnSpPr>
          <p:nvPr/>
        </p:nvCxnSpPr>
        <p:spPr>
          <a:xfrm>
            <a:off x="2411760" y="4149080"/>
            <a:ext cx="288032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ângulo de cantos arredondados 55"/>
          <p:cNvSpPr/>
          <p:nvPr/>
        </p:nvSpPr>
        <p:spPr>
          <a:xfrm>
            <a:off x="755576" y="4509120"/>
            <a:ext cx="1656184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Específicas</a:t>
            </a:r>
            <a:endParaRPr lang="pt-BR" b="1" dirty="0"/>
          </a:p>
        </p:txBody>
      </p:sp>
      <p:sp>
        <p:nvSpPr>
          <p:cNvPr id="60" name="Retângulo de cantos arredondados 59"/>
          <p:cNvSpPr/>
          <p:nvPr/>
        </p:nvSpPr>
        <p:spPr>
          <a:xfrm>
            <a:off x="2699792" y="4509120"/>
            <a:ext cx="1656184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Comuns</a:t>
            </a:r>
            <a:endParaRPr lang="pt-BR" b="1" dirty="0"/>
          </a:p>
        </p:txBody>
      </p:sp>
      <p:cxnSp>
        <p:nvCxnSpPr>
          <p:cNvPr id="61" name="Conector reto 60"/>
          <p:cNvCxnSpPr>
            <a:endCxn id="60" idx="1"/>
          </p:cNvCxnSpPr>
          <p:nvPr/>
        </p:nvCxnSpPr>
        <p:spPr>
          <a:xfrm>
            <a:off x="2411760" y="4653136"/>
            <a:ext cx="288032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de cantos arredondados 64"/>
          <p:cNvSpPr/>
          <p:nvPr/>
        </p:nvSpPr>
        <p:spPr>
          <a:xfrm>
            <a:off x="755576" y="5013176"/>
            <a:ext cx="1656184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Pessoa Física</a:t>
            </a:r>
            <a:endParaRPr lang="pt-BR" b="1" dirty="0"/>
          </a:p>
        </p:txBody>
      </p:sp>
      <p:sp>
        <p:nvSpPr>
          <p:cNvPr id="66" name="Retângulo de cantos arredondados 65"/>
          <p:cNvSpPr/>
          <p:nvPr/>
        </p:nvSpPr>
        <p:spPr>
          <a:xfrm>
            <a:off x="2699792" y="5013176"/>
            <a:ext cx="1656184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Pessoa Jurídica</a:t>
            </a:r>
            <a:endParaRPr lang="pt-BR" b="1" dirty="0"/>
          </a:p>
        </p:txBody>
      </p:sp>
      <p:cxnSp>
        <p:nvCxnSpPr>
          <p:cNvPr id="67" name="Conector reto 66"/>
          <p:cNvCxnSpPr/>
          <p:nvPr/>
        </p:nvCxnSpPr>
        <p:spPr>
          <a:xfrm>
            <a:off x="2411760" y="5157192"/>
            <a:ext cx="288032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have direita 67"/>
          <p:cNvSpPr/>
          <p:nvPr/>
        </p:nvSpPr>
        <p:spPr>
          <a:xfrm rot="5400000">
            <a:off x="2483768" y="3717032"/>
            <a:ext cx="288032" cy="3600400"/>
          </a:xfrm>
          <a:prstGeom prst="rightBrace">
            <a:avLst>
              <a:gd name="adj1" fmla="val 66753"/>
              <a:gd name="adj2" fmla="val 50577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Retângulo de cantos arredondados 68"/>
          <p:cNvSpPr/>
          <p:nvPr/>
        </p:nvSpPr>
        <p:spPr>
          <a:xfrm>
            <a:off x="755576" y="5661248"/>
            <a:ext cx="1656184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Plano</a:t>
            </a:r>
            <a:endParaRPr lang="pt-BR" b="1" dirty="0"/>
          </a:p>
        </p:txBody>
      </p:sp>
      <p:sp>
        <p:nvSpPr>
          <p:cNvPr id="70" name="Retângulo de cantos arredondados 69"/>
          <p:cNvSpPr/>
          <p:nvPr/>
        </p:nvSpPr>
        <p:spPr>
          <a:xfrm>
            <a:off x="2699792" y="5661248"/>
            <a:ext cx="1656184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Patrocinador</a:t>
            </a:r>
            <a:endParaRPr lang="pt-BR" b="1" dirty="0"/>
          </a:p>
        </p:txBody>
      </p:sp>
      <p:sp>
        <p:nvSpPr>
          <p:cNvPr id="71" name="Retângulo de cantos arredondados 70"/>
          <p:cNvSpPr/>
          <p:nvPr/>
        </p:nvSpPr>
        <p:spPr>
          <a:xfrm>
            <a:off x="755576" y="6165304"/>
            <a:ext cx="1656184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C. de Custo</a:t>
            </a:r>
            <a:endParaRPr lang="pt-BR" b="1" dirty="0"/>
          </a:p>
        </p:txBody>
      </p:sp>
      <p:sp>
        <p:nvSpPr>
          <p:cNvPr id="72" name="Retângulo de cantos arredondados 71"/>
          <p:cNvSpPr/>
          <p:nvPr/>
        </p:nvSpPr>
        <p:spPr>
          <a:xfrm>
            <a:off x="2699792" y="6165304"/>
            <a:ext cx="1656184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Departamento</a:t>
            </a:r>
            <a:endParaRPr lang="pt-BR" b="1" dirty="0"/>
          </a:p>
        </p:txBody>
      </p:sp>
      <p:sp>
        <p:nvSpPr>
          <p:cNvPr id="73" name="Seta para baixo 72"/>
          <p:cNvSpPr/>
          <p:nvPr/>
        </p:nvSpPr>
        <p:spPr>
          <a:xfrm rot="1211531">
            <a:off x="4568419" y="3401278"/>
            <a:ext cx="648072" cy="72008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Retângulo de cantos arredondados 61"/>
          <p:cNvSpPr/>
          <p:nvPr/>
        </p:nvSpPr>
        <p:spPr>
          <a:xfrm>
            <a:off x="611560" y="4005064"/>
            <a:ext cx="3744416" cy="216024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pt-BR" b="1" dirty="0" smtClean="0">
                <a:solidFill>
                  <a:schemeClr val="tx1"/>
                </a:solidFill>
              </a:rPr>
              <a:t>Taxa de Administração:</a:t>
            </a:r>
          </a:p>
          <a:p>
            <a:pPr>
              <a:defRPr/>
            </a:pPr>
            <a:r>
              <a:rPr lang="pt-BR" b="1" dirty="0" smtClean="0">
                <a:solidFill>
                  <a:srgbClr val="003399"/>
                </a:solidFill>
              </a:rPr>
              <a:t>Custeio </a:t>
            </a:r>
            <a:r>
              <a:rPr lang="pt-BR" sz="2000" b="1" dirty="0" err="1" smtClean="0">
                <a:solidFill>
                  <a:srgbClr val="003399"/>
                </a:solidFill>
              </a:rPr>
              <a:t>Adm</a:t>
            </a:r>
            <a:r>
              <a:rPr lang="pt-BR" dirty="0" smtClean="0">
                <a:solidFill>
                  <a:srgbClr val="003399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/ Recursos Garantidor</a:t>
            </a:r>
          </a:p>
          <a:p>
            <a:pPr>
              <a:defRPr/>
            </a:pPr>
            <a:endParaRPr lang="pt-BR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pt-BR" b="1" dirty="0" smtClean="0">
                <a:solidFill>
                  <a:schemeClr val="tx1"/>
                </a:solidFill>
              </a:rPr>
              <a:t>Taxa de Carregamento:</a:t>
            </a:r>
          </a:p>
          <a:p>
            <a:pPr>
              <a:defRPr/>
            </a:pPr>
            <a:r>
              <a:rPr lang="pt-BR" b="1" dirty="0" smtClean="0">
                <a:solidFill>
                  <a:srgbClr val="003399"/>
                </a:solidFill>
              </a:rPr>
              <a:t>Custeio </a:t>
            </a:r>
            <a:r>
              <a:rPr lang="pt-BR" b="1" dirty="0" err="1" smtClean="0">
                <a:solidFill>
                  <a:srgbClr val="003399"/>
                </a:solidFill>
              </a:rPr>
              <a:t>Adm</a:t>
            </a:r>
            <a:r>
              <a:rPr lang="pt-BR" b="1" dirty="0" smtClean="0">
                <a:solidFill>
                  <a:srgbClr val="003399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/ (Benefícios+</a:t>
            </a:r>
            <a:r>
              <a:rPr lang="pt-BR" dirty="0" err="1" smtClean="0">
                <a:solidFill>
                  <a:schemeClr val="tx1"/>
                </a:solidFill>
              </a:rPr>
              <a:t>Contrib</a:t>
            </a:r>
            <a:r>
              <a:rPr lang="pt-BR" dirty="0" smtClean="0">
                <a:solidFill>
                  <a:schemeClr val="tx1"/>
                </a:solidFill>
              </a:rPr>
              <a:t>.)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77457E-6 L -0.4566 -0.03144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00" y="-1600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4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1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68208E-6 L 0.0632 -0.10497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-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500"/>
                            </p:stCondLst>
                            <p:childTnLst>
                              <p:par>
                                <p:cTn id="2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8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0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00"/>
                            </p:stCondLst>
                            <p:childTnLst>
                              <p:par>
                                <p:cTn id="27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4798E-6 L -0.4566 -0.09433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00" y="-4700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21387E-6 L 0.05521 0.08393 " pathEditMode="relative" rAng="0" ptsTypes="AA">
                                      <p:cBhvr>
                                        <p:cTn id="27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4200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5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0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500"/>
                            </p:stCondLst>
                            <p:childTnLst>
                              <p:par>
                                <p:cTn id="3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000"/>
                            </p:stCondLst>
                            <p:childTnLst>
                              <p:par>
                                <p:cTn id="3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2000"/>
                            </p:stCondLst>
                            <p:childTnLst>
                              <p:par>
                                <p:cTn id="3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3000"/>
                            </p:stCondLst>
                            <p:childTnLst>
                              <p:par>
                                <p:cTn id="3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3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6" dur="20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2000"/>
                            </p:stCondLst>
                            <p:childTnLst>
                              <p:par>
                                <p:cTn id="47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3000"/>
                            </p:stCondLst>
                            <p:childTnLst>
                              <p:par>
                                <p:cTn id="484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0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500"/>
                            </p:stCondLst>
                            <p:childTnLst>
                              <p:par>
                                <p:cTn id="5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500"/>
                            </p:stCondLst>
                            <p:childTnLst>
                              <p:par>
                                <p:cTn id="5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2500"/>
                            </p:stCondLst>
                            <p:childTnLst>
                              <p:par>
                                <p:cTn id="5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3500"/>
                            </p:stCondLst>
                            <p:childTnLst>
                              <p:par>
                                <p:cTn id="5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4" fill="hold">
                      <p:stCondLst>
                        <p:cond delay="indefinite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4" grpId="1"/>
      <p:bldP spid="15" grpId="0"/>
      <p:bldP spid="15" grpId="2"/>
      <p:bldP spid="17" grpId="0" animBg="1"/>
      <p:bldP spid="18" grpId="0"/>
      <p:bldP spid="18" grpId="1"/>
      <p:bldP spid="19" grpId="0"/>
      <p:bldP spid="19" grpId="1"/>
      <p:bldP spid="46" grpId="0" animBg="1"/>
      <p:bldP spid="46" grpId="1" animBg="1"/>
      <p:bldP spid="48" grpId="0" animBg="1"/>
      <p:bldP spid="48" grpId="1" animBg="1"/>
      <p:bldP spid="57" grpId="0" animBg="1"/>
      <p:bldP spid="57" grpId="1" animBg="1"/>
      <p:bldP spid="57" grpId="2" animBg="1"/>
      <p:bldP spid="57" grpId="3" animBg="1"/>
      <p:bldP spid="58" grpId="0" animBg="1"/>
      <p:bldP spid="58" grpId="1" animBg="1"/>
      <p:bldP spid="59" grpId="2" animBg="1"/>
      <p:bldP spid="59" grpId="3" animBg="1"/>
      <p:bldP spid="47" grpId="0" animBg="1"/>
      <p:bldP spid="47" grpId="1" animBg="1"/>
      <p:bldP spid="49" grpId="1" build="allAtOnce" animBg="1"/>
      <p:bldP spid="49" grpId="2" build="allAtOnce" animBg="1"/>
      <p:bldP spid="52" grpId="0" animBg="1"/>
      <p:bldP spid="52" grpId="1" animBg="1"/>
      <p:bldP spid="56" grpId="0" animBg="1"/>
      <p:bldP spid="56" grpId="1" animBg="1"/>
      <p:bldP spid="60" grpId="0" animBg="1"/>
      <p:bldP spid="60" grpId="1" animBg="1"/>
      <p:bldP spid="65" grpId="0" animBg="1"/>
      <p:bldP spid="65" grpId="1" animBg="1"/>
      <p:bldP spid="66" grpId="0" animBg="1"/>
      <p:bldP spid="66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6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81075"/>
            <a:ext cx="8901113" cy="588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08050"/>
            <a:ext cx="8893175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85800" y="2565400"/>
            <a:ext cx="7772400" cy="23034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POPULAÇÃO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81075"/>
            <a:ext cx="882015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 rot="1910371">
            <a:off x="2414588" y="2824163"/>
            <a:ext cx="6670675" cy="19319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1835150" y="3716338"/>
            <a:ext cx="1511300" cy="504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chemeClr val="tx1"/>
                </a:solidFill>
              </a:rPr>
              <a:t>16,82%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6156325" y="2565400"/>
            <a:ext cx="1512888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FF0000"/>
                </a:solidFill>
              </a:rPr>
              <a:t>83,18%</a:t>
            </a:r>
          </a:p>
        </p:txBody>
      </p:sp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81075"/>
            <a:ext cx="8901113" cy="588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de cantos arredondados 5"/>
          <p:cNvSpPr/>
          <p:nvPr/>
        </p:nvSpPr>
        <p:spPr>
          <a:xfrm>
            <a:off x="1763713" y="3429000"/>
            <a:ext cx="1511300" cy="504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chemeClr val="tx1"/>
                </a:solidFill>
              </a:rPr>
              <a:t>16,82%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81075"/>
            <a:ext cx="889317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85800" y="1341438"/>
            <a:ext cx="7772400" cy="417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ENTIDADES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ADMINISTRADORAS DE 1 E 2 PLANOS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08050"/>
            <a:ext cx="8893175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de cantos arredondados 2"/>
          <p:cNvSpPr/>
          <p:nvPr/>
        </p:nvSpPr>
        <p:spPr>
          <a:xfrm>
            <a:off x="2987675" y="2060575"/>
            <a:ext cx="1368425" cy="6492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4000" b="1" dirty="0">
                <a:solidFill>
                  <a:srgbClr val="FF0000"/>
                </a:solidFill>
              </a:rPr>
              <a:t>50 %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4932363" y="3429000"/>
            <a:ext cx="1368425" cy="6492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4000" b="1" dirty="0">
                <a:solidFill>
                  <a:srgbClr val="FF0000"/>
                </a:solidFill>
              </a:rPr>
              <a:t>28 %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7524750" y="3933825"/>
            <a:ext cx="1368425" cy="6492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4000" b="1" dirty="0">
                <a:solidFill>
                  <a:srgbClr val="FF0000"/>
                </a:solidFill>
              </a:rPr>
              <a:t>22 %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08050"/>
            <a:ext cx="8893175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de cantos arredondados 2"/>
          <p:cNvSpPr/>
          <p:nvPr/>
        </p:nvSpPr>
        <p:spPr>
          <a:xfrm>
            <a:off x="3203575" y="3860800"/>
            <a:ext cx="1368425" cy="647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4000" b="1" dirty="0">
                <a:solidFill>
                  <a:srgbClr val="FF0000"/>
                </a:solidFill>
              </a:rPr>
              <a:t>10 %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4859338" y="3716338"/>
            <a:ext cx="1368425" cy="647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4000" b="1" dirty="0">
                <a:solidFill>
                  <a:srgbClr val="FF0000"/>
                </a:solidFill>
              </a:rPr>
              <a:t>14 %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6588125" y="1773238"/>
            <a:ext cx="1368425" cy="647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4000" b="1" dirty="0">
                <a:solidFill>
                  <a:srgbClr val="FF0000"/>
                </a:solidFill>
              </a:rPr>
              <a:t>76 %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81075"/>
            <a:ext cx="889317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11560" y="2060848"/>
            <a:ext cx="8229600" cy="2879725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58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DESAFIOS DAS GESTÕES ADMINISTRATIVAS DAS </a:t>
            </a:r>
            <a:r>
              <a:rPr lang="pt-BR" sz="5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EFPC</a:t>
            </a:r>
            <a:endParaRPr lang="pt-BR" sz="58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46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46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81075"/>
            <a:ext cx="889317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67544" y="908720"/>
            <a:ext cx="8132440" cy="57606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pt-BR" sz="31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CTNC  -  ABRAPP/ANCEP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539552" y="1556792"/>
            <a:ext cx="8208912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/>
              <a:t>RICARDO JOSÉ MACHADO DA COSTA ESCH - ABRAPP - DIRETOR RESPONSÁVEL</a:t>
            </a:r>
            <a:endParaRPr lang="pt-BR" b="1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539552" y="1844824"/>
            <a:ext cx="8208912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/>
              <a:t>CARLOS AUGUSTO PACHECO PEREIRA – FUNCEFF - COORDENADOR</a:t>
            </a:r>
            <a:endParaRPr lang="pt-BR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539552" y="2132856"/>
            <a:ext cx="8208912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/>
              <a:t>ANTONIO ROBERTO SANTANA SENA – ABRAPP (CONVIDADO)</a:t>
            </a:r>
            <a:endParaRPr lang="pt-BR" b="1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539552" y="2420888"/>
            <a:ext cx="8208912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/>
              <a:t>CARMEN LUCIA ROSA DE LA PLATA – POSTALIS</a:t>
            </a:r>
            <a:endParaRPr lang="pt-BR" b="1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539552" y="2708920"/>
            <a:ext cx="8208912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/>
              <a:t>EDGAR ALMEIDA SANTOS – SISTEL</a:t>
            </a:r>
            <a:endParaRPr lang="pt-BR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539552" y="2996952"/>
            <a:ext cx="8208912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/>
              <a:t>EDGAR SILVA GRASSI - CBS</a:t>
            </a:r>
            <a:endParaRPr lang="pt-BR" b="1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539552" y="3284984"/>
            <a:ext cx="8208912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/>
              <a:t>GERALDO DE ASSIS SOUZA JÚNIOR – LIBERTAS</a:t>
            </a:r>
            <a:endParaRPr lang="pt-BR" b="1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39552" y="3573016"/>
            <a:ext cx="8208912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/>
              <a:t>JOSÉ ANTÔNIO DA SILVA – MULTIPREV</a:t>
            </a:r>
            <a:endParaRPr lang="pt-BR" b="1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39552" y="3861048"/>
            <a:ext cx="8208912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/>
              <a:t>JOSÉ EDSON DA CUNHA JÚNIOR (Convidado)</a:t>
            </a:r>
            <a:endParaRPr lang="pt-BR" b="1" dirty="0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39552" y="4149080"/>
            <a:ext cx="8208912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/>
              <a:t>LEILA BATISTA MELLO – PREVI</a:t>
            </a:r>
            <a:endParaRPr lang="pt-BR" b="1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539552" y="4437112"/>
            <a:ext cx="8208912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/>
              <a:t>MÁRCIO DE SOUZA MONTEIRO – DESBAN</a:t>
            </a:r>
            <a:endParaRPr lang="pt-BR" b="1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539552" y="4725144"/>
            <a:ext cx="8208912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/>
              <a:t>MARIA CRISTINA RIBEIRO R. BALBINO – VALIA</a:t>
            </a:r>
            <a:endParaRPr lang="pt-BR" b="1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539552" y="5013176"/>
            <a:ext cx="8208912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/>
              <a:t>MARIA ELIZABETE DA SILVA – FACHESF</a:t>
            </a:r>
            <a:endParaRPr lang="pt-BR" b="1" dirty="0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539552" y="5301208"/>
            <a:ext cx="8208912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/>
              <a:t>RENATA MOREIRA FERRETTI – PETROS</a:t>
            </a:r>
            <a:endParaRPr lang="pt-BR" b="1" dirty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539552" y="5589240"/>
            <a:ext cx="8208912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/>
              <a:t>RITA DE CÁSSIA BRAGA DOS SANTOS – BANESPREV</a:t>
            </a:r>
            <a:endParaRPr lang="pt-BR" b="1" dirty="0"/>
          </a:p>
        </p:txBody>
      </p:sp>
      <p:sp>
        <p:nvSpPr>
          <p:cNvPr id="24" name="Retângulo de cantos arredondados 23"/>
          <p:cNvSpPr/>
          <p:nvPr/>
        </p:nvSpPr>
        <p:spPr>
          <a:xfrm>
            <a:off x="539552" y="5877272"/>
            <a:ext cx="8208912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/>
              <a:t>ROSANE DA COSTA OLIVEIRA –  ELETROCEEE</a:t>
            </a:r>
            <a:endParaRPr lang="pt-BR" b="1" dirty="0"/>
          </a:p>
        </p:txBody>
      </p:sp>
      <p:sp>
        <p:nvSpPr>
          <p:cNvPr id="25" name="Retângulo de cantos arredondados 24"/>
          <p:cNvSpPr/>
          <p:nvPr/>
        </p:nvSpPr>
        <p:spPr>
          <a:xfrm>
            <a:off x="539552" y="6165304"/>
            <a:ext cx="8208912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/>
              <a:t>SILVANO COSTA BARBOSA – ELOS</a:t>
            </a:r>
            <a:endParaRPr lang="pt-BR" b="1" dirty="0"/>
          </a:p>
        </p:txBody>
      </p:sp>
      <p:sp>
        <p:nvSpPr>
          <p:cNvPr id="26" name="Retângulo de cantos arredondados 25"/>
          <p:cNvSpPr/>
          <p:nvPr/>
        </p:nvSpPr>
        <p:spPr>
          <a:xfrm>
            <a:off x="539552" y="6453336"/>
            <a:ext cx="8208912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/>
              <a:t>WILLIANS VIEIRA CABRAL – ITAUBANCO</a:t>
            </a:r>
            <a:endParaRPr lang="pt-BR" b="1" dirty="0"/>
          </a:p>
        </p:txBody>
      </p:sp>
      <p:sp>
        <p:nvSpPr>
          <p:cNvPr id="27" name="Retângulo de cantos arredondados 26"/>
          <p:cNvSpPr/>
          <p:nvPr/>
        </p:nvSpPr>
        <p:spPr>
          <a:xfrm>
            <a:off x="539552" y="1556792"/>
            <a:ext cx="8208912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/>
              <a:t>ROQUE MUNIZ DE ANDRADE  - ANCEP</a:t>
            </a:r>
            <a:endParaRPr lang="pt-BR" b="1" dirty="0"/>
          </a:p>
        </p:txBody>
      </p:sp>
      <p:sp>
        <p:nvSpPr>
          <p:cNvPr id="32" name="Retângulo de cantos arredondados 31"/>
          <p:cNvSpPr/>
          <p:nvPr/>
        </p:nvSpPr>
        <p:spPr>
          <a:xfrm>
            <a:off x="539552" y="1844824"/>
            <a:ext cx="8208912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/>
              <a:t>JULIO CESAR MEDEIROS PASQUALETO –  ANCEP</a:t>
            </a:r>
            <a:endParaRPr lang="pt-BR" b="1" dirty="0"/>
          </a:p>
        </p:txBody>
      </p:sp>
      <p:sp>
        <p:nvSpPr>
          <p:cNvPr id="35" name="Retângulo de cantos arredondados 34"/>
          <p:cNvSpPr/>
          <p:nvPr/>
        </p:nvSpPr>
        <p:spPr>
          <a:xfrm>
            <a:off x="539552" y="2132856"/>
            <a:ext cx="8208912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/>
              <a:t>EVENILSON DE JESUS BALZER - FIBRA</a:t>
            </a:r>
            <a:endParaRPr lang="pt-BR" b="1" dirty="0"/>
          </a:p>
        </p:txBody>
      </p:sp>
      <p:sp>
        <p:nvSpPr>
          <p:cNvPr id="38" name="Retângulo de cantos arredondados 37"/>
          <p:cNvSpPr/>
          <p:nvPr/>
        </p:nvSpPr>
        <p:spPr>
          <a:xfrm>
            <a:off x="539552" y="2420888"/>
            <a:ext cx="8208912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/>
              <a:t>CARLOS ALBERTO VIEIRA SILVA - CESP</a:t>
            </a:r>
            <a:endParaRPr lang="pt-BR" b="1" dirty="0"/>
          </a:p>
        </p:txBody>
      </p:sp>
      <p:sp>
        <p:nvSpPr>
          <p:cNvPr id="41" name="Retângulo de cantos arredondados 40"/>
          <p:cNvSpPr/>
          <p:nvPr/>
        </p:nvSpPr>
        <p:spPr>
          <a:xfrm>
            <a:off x="539552" y="2708920"/>
            <a:ext cx="8208912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/>
              <a:t>CÍNARA BANDEIRA VENTURA FERREIRA - ECOS</a:t>
            </a:r>
            <a:endParaRPr lang="pt-BR" b="1" dirty="0"/>
          </a:p>
        </p:txBody>
      </p:sp>
      <p:sp>
        <p:nvSpPr>
          <p:cNvPr id="28" name="Retângulo de cantos arredondados 27"/>
          <p:cNvSpPr/>
          <p:nvPr/>
        </p:nvSpPr>
        <p:spPr>
          <a:xfrm>
            <a:off x="539552" y="3212976"/>
            <a:ext cx="8208912" cy="28803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ELABORAÇÃO</a:t>
            </a:r>
            <a:endParaRPr lang="pt-BR" b="1" dirty="0"/>
          </a:p>
        </p:txBody>
      </p:sp>
      <p:sp>
        <p:nvSpPr>
          <p:cNvPr id="30" name="Retângulo de cantos arredondados 29"/>
          <p:cNvSpPr/>
          <p:nvPr/>
        </p:nvSpPr>
        <p:spPr>
          <a:xfrm>
            <a:off x="539552" y="3789040"/>
            <a:ext cx="8208912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/>
              <a:t>                                                                                       E-mail      julio@prpsolucoes.com.br</a:t>
            </a:r>
            <a:endParaRPr lang="pt-BR" b="1" dirty="0"/>
          </a:p>
        </p:txBody>
      </p:sp>
      <p:sp>
        <p:nvSpPr>
          <p:cNvPr id="31" name="Título 1"/>
          <p:cNvSpPr txBox="1">
            <a:spLocks/>
          </p:cNvSpPr>
          <p:nvPr/>
        </p:nvSpPr>
        <p:spPr>
          <a:xfrm>
            <a:off x="395536" y="3789040"/>
            <a:ext cx="8748464" cy="158417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5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Muito Obrigado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0"/>
                            </p:stCondLst>
                            <p:childTnLst>
                              <p:par>
                                <p:cTn id="8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7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7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8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9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0000"/>
                            </p:stCondLst>
                            <p:childTnLst>
                              <p:par>
                                <p:cTn id="20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1000"/>
                            </p:stCondLst>
                            <p:childTnLst>
                              <p:par>
                                <p:cTn id="20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2.5E-6 0.24143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1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6000"/>
                            </p:stCondLst>
                            <p:childTnLst>
                              <p:par>
                                <p:cTn id="23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0417 0.63009 " pathEditMode="relative" rAng="0" ptsTypes="AA">
                                      <p:cBhvr>
                                        <p:cTn id="2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315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2" grpId="0" animBg="1"/>
      <p:bldP spid="32" grpId="1" animBg="1"/>
      <p:bldP spid="35" grpId="0" animBg="1"/>
      <p:bldP spid="35" grpId="1" animBg="1"/>
      <p:bldP spid="38" grpId="0" animBg="1"/>
      <p:bldP spid="38" grpId="1" animBg="1"/>
      <p:bldP spid="41" grpId="0" animBg="1"/>
      <p:bldP spid="41" grpId="1" animBg="1"/>
      <p:bldP spid="28" grpId="0" animBg="1"/>
      <p:bldP spid="30" grpId="0" animBg="1"/>
      <p:bldP spid="31" grpId="0"/>
      <p:bldP spid="3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539750" y="2492375"/>
            <a:ext cx="828040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2000" b="1" u="sng"/>
              <a:t>Res. 13 </a:t>
            </a:r>
            <a:r>
              <a:rPr lang="pt-BR" sz="2800"/>
              <a:t>- A EFPC deve manter estrutura suficiente para administrar seus planos de benefícios, </a:t>
            </a:r>
            <a:r>
              <a:rPr lang="pt-BR" sz="2800" b="1" u="sng"/>
              <a:t>evitando desperdícios </a:t>
            </a:r>
            <a:r>
              <a:rPr lang="pt-BR" sz="2800"/>
              <a:t>de qualquer natureza ou a prática de </a:t>
            </a:r>
            <a:r>
              <a:rPr lang="pt-BR" sz="2800" b="1" u="sng"/>
              <a:t>custos incompatíveis</a:t>
            </a:r>
            <a:r>
              <a:rPr lang="pt-BR" sz="2800"/>
              <a:t>.</a:t>
            </a:r>
            <a:endParaRPr lang="pt-BR" sz="2800" b="1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68313" y="981075"/>
            <a:ext cx="8229600" cy="70643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1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ESTRUTURA MÍNIMA DE GOVERNANÇA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951163" y="1341438"/>
            <a:ext cx="6192837" cy="1150937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Res.29 – Art.5º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ADEQUAÇÃO </a:t>
            </a:r>
            <a:r>
              <a:rPr lang="pt-BR" sz="30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E NECESSIDADES  DOS GASTOS DEVEM </a:t>
            </a:r>
            <a:r>
              <a:rPr lang="pt-BR" sz="3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CONSIDERAR ENTRE OUTROS ASPECTOS:</a:t>
            </a:r>
            <a:endParaRPr lang="pt-BR" sz="30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971600" y="3140968"/>
            <a:ext cx="7560840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800" b="1" dirty="0"/>
              <a:t>I – RECURSOS GARANTIDORES DOS PLANOS;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971600" y="3789040"/>
            <a:ext cx="7560840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800" b="1" dirty="0"/>
              <a:t>II – QUANTIDADES DE PLANOS DE BENEFÍCIOS;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971600" y="4437112"/>
            <a:ext cx="7560840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800" b="1" dirty="0"/>
              <a:t>III – MODALIDADES DOS PLANOS DE BENEFÍCIOS;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971600" y="5085184"/>
            <a:ext cx="7560840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800" b="1" dirty="0"/>
              <a:t>IV – NÚMERO DE </a:t>
            </a:r>
            <a:r>
              <a:rPr lang="pt-BR" sz="2800" b="1" dirty="0" smtClean="0"/>
              <a:t>PARTICIPANTES </a:t>
            </a:r>
            <a:r>
              <a:rPr lang="pt-BR" sz="2800" b="1" dirty="0"/>
              <a:t>E ASSISTIDOS; E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971600" y="5733256"/>
            <a:ext cx="7560840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800" b="1" dirty="0"/>
              <a:t>V – FORMA DE GESTÃO DOS INVESTIMENTOS.</a:t>
            </a:r>
          </a:p>
        </p:txBody>
      </p:sp>
      <p:pic>
        <p:nvPicPr>
          <p:cNvPr id="23570" name="Picture 5" descr="C:\Arquivos de programas\Microsoft Office\Clipart\smbusbas\BD10499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052513"/>
            <a:ext cx="2160587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2555875" y="2636838"/>
            <a:ext cx="1655763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CONSELHO DELIBERATIVO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2627313" y="3933825"/>
            <a:ext cx="1512887" cy="790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DIRETORIA EXECUTIVA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4500563" y="3284538"/>
            <a:ext cx="1655762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CONSELHO FISCAL</a:t>
            </a:r>
          </a:p>
        </p:txBody>
      </p:sp>
      <p:cxnSp>
        <p:nvCxnSpPr>
          <p:cNvPr id="6" name="Conector reto 5"/>
          <p:cNvCxnSpPr>
            <a:stCxn id="2" idx="2"/>
            <a:endCxn id="3" idx="0"/>
          </p:cNvCxnSpPr>
          <p:nvPr/>
        </p:nvCxnSpPr>
        <p:spPr>
          <a:xfrm>
            <a:off x="3384550" y="3429000"/>
            <a:ext cx="0" cy="5048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>
            <a:stCxn id="4" idx="1"/>
          </p:cNvCxnSpPr>
          <p:nvPr/>
        </p:nvCxnSpPr>
        <p:spPr>
          <a:xfrm flipH="1">
            <a:off x="3419475" y="3644900"/>
            <a:ext cx="10810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de cantos arredondados 15"/>
          <p:cNvSpPr/>
          <p:nvPr/>
        </p:nvSpPr>
        <p:spPr>
          <a:xfrm>
            <a:off x="2700338" y="5229225"/>
            <a:ext cx="1366837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EQUIPE TÉCNICA</a:t>
            </a:r>
          </a:p>
        </p:txBody>
      </p:sp>
      <p:cxnSp>
        <p:nvCxnSpPr>
          <p:cNvPr id="29" name="Conector reto 28"/>
          <p:cNvCxnSpPr>
            <a:stCxn id="3" idx="2"/>
            <a:endCxn id="16" idx="0"/>
          </p:cNvCxnSpPr>
          <p:nvPr/>
        </p:nvCxnSpPr>
        <p:spPr>
          <a:xfrm>
            <a:off x="3384550" y="4724400"/>
            <a:ext cx="0" cy="5048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de cantos arredondados 30"/>
          <p:cNvSpPr/>
          <p:nvPr/>
        </p:nvSpPr>
        <p:spPr>
          <a:xfrm>
            <a:off x="4500563" y="4724400"/>
            <a:ext cx="1727200" cy="5762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CRIAR OUTROS ORGÃOS</a:t>
            </a:r>
          </a:p>
        </p:txBody>
      </p:sp>
      <p:sp>
        <p:nvSpPr>
          <p:cNvPr id="32" name="Retângulo de cantos arredondados 31"/>
          <p:cNvSpPr/>
          <p:nvPr/>
        </p:nvSpPr>
        <p:spPr>
          <a:xfrm>
            <a:off x="6948488" y="5084763"/>
            <a:ext cx="1439862" cy="2889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AUDITORIAS</a:t>
            </a:r>
          </a:p>
        </p:txBody>
      </p:sp>
      <p:sp>
        <p:nvSpPr>
          <p:cNvPr id="34" name="Retângulo de cantos arredondados 33"/>
          <p:cNvSpPr/>
          <p:nvPr/>
        </p:nvSpPr>
        <p:spPr>
          <a:xfrm>
            <a:off x="6948488" y="4652963"/>
            <a:ext cx="1439862" cy="2889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COMITÊS</a:t>
            </a:r>
          </a:p>
        </p:txBody>
      </p:sp>
      <p:cxnSp>
        <p:nvCxnSpPr>
          <p:cNvPr id="36" name="Conector reto 35"/>
          <p:cNvCxnSpPr>
            <a:stCxn id="31" idx="3"/>
            <a:endCxn id="34" idx="1"/>
          </p:cNvCxnSpPr>
          <p:nvPr/>
        </p:nvCxnSpPr>
        <p:spPr>
          <a:xfrm flipV="1">
            <a:off x="6227763" y="4797425"/>
            <a:ext cx="720725" cy="2159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Conector reto 37"/>
          <p:cNvCxnSpPr>
            <a:stCxn id="31" idx="3"/>
            <a:endCxn id="32" idx="1"/>
          </p:cNvCxnSpPr>
          <p:nvPr/>
        </p:nvCxnSpPr>
        <p:spPr>
          <a:xfrm>
            <a:off x="6227763" y="5013325"/>
            <a:ext cx="720725" cy="2159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Conector reto 39"/>
          <p:cNvCxnSpPr>
            <a:stCxn id="31" idx="1"/>
          </p:cNvCxnSpPr>
          <p:nvPr/>
        </p:nvCxnSpPr>
        <p:spPr>
          <a:xfrm flipH="1">
            <a:off x="3419475" y="5013325"/>
            <a:ext cx="108108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Chave direita 40"/>
          <p:cNvSpPr/>
          <p:nvPr/>
        </p:nvSpPr>
        <p:spPr>
          <a:xfrm>
            <a:off x="6227763" y="2636838"/>
            <a:ext cx="431800" cy="2016125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2" name="Retângulo de cantos arredondados 41"/>
          <p:cNvSpPr/>
          <p:nvPr/>
        </p:nvSpPr>
        <p:spPr>
          <a:xfrm>
            <a:off x="6659563" y="3284538"/>
            <a:ext cx="1944687" cy="7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COMPROVADA EXPERIÊNCIA</a:t>
            </a:r>
          </a:p>
        </p:txBody>
      </p:sp>
      <p:sp>
        <p:nvSpPr>
          <p:cNvPr id="61" name="Chave direita 60"/>
          <p:cNvSpPr/>
          <p:nvPr/>
        </p:nvSpPr>
        <p:spPr>
          <a:xfrm rot="16200000">
            <a:off x="4283869" y="-1754981"/>
            <a:ext cx="576262" cy="80645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3203575" y="6308725"/>
            <a:ext cx="3024188" cy="38735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</a:rPr>
              <a:t>MANTER ATUALIZADOS</a:t>
            </a:r>
          </a:p>
        </p:txBody>
      </p:sp>
      <p:sp>
        <p:nvSpPr>
          <p:cNvPr id="65" name="Chave direita 64"/>
          <p:cNvSpPr/>
          <p:nvPr/>
        </p:nvSpPr>
        <p:spPr>
          <a:xfrm rot="16200000" flipH="1">
            <a:off x="4391819" y="2024856"/>
            <a:ext cx="431800" cy="8135938"/>
          </a:xfrm>
          <a:prstGeom prst="rightBrace">
            <a:avLst>
              <a:gd name="adj1" fmla="val 4806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6" name="Retângulo de cantos arredondados 75"/>
          <p:cNvSpPr/>
          <p:nvPr/>
        </p:nvSpPr>
        <p:spPr>
          <a:xfrm>
            <a:off x="3276600" y="1628775"/>
            <a:ext cx="2590800" cy="36036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</a:rPr>
              <a:t>COMPETÊNCIA TÉCNICA</a:t>
            </a:r>
          </a:p>
        </p:txBody>
      </p:sp>
      <p:sp>
        <p:nvSpPr>
          <p:cNvPr id="77" name="Chave esquerda 76"/>
          <p:cNvSpPr/>
          <p:nvPr/>
        </p:nvSpPr>
        <p:spPr>
          <a:xfrm>
            <a:off x="2051720" y="2564904"/>
            <a:ext cx="576064" cy="3384376"/>
          </a:xfrm>
          <a:prstGeom prst="leftBrace">
            <a:avLst/>
          </a:prstGeom>
          <a:ln w="38100">
            <a:solidFill>
              <a:srgbClr val="DAC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9" name="Retângulo de cantos arredondados 88"/>
          <p:cNvSpPr/>
          <p:nvPr/>
        </p:nvSpPr>
        <p:spPr>
          <a:xfrm>
            <a:off x="395536" y="3573016"/>
            <a:ext cx="1728191" cy="1296987"/>
          </a:xfrm>
          <a:prstGeom prst="roundRect">
            <a:avLst/>
          </a:prstGeom>
          <a:solidFill>
            <a:srgbClr val="DAC52C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</a:rPr>
              <a:t>SERVIÇOS ESPECIALI-ZADOS DE TERCEIROS</a:t>
            </a:r>
          </a:p>
        </p:txBody>
      </p:sp>
      <p:sp>
        <p:nvSpPr>
          <p:cNvPr id="90" name="Título 1"/>
          <p:cNvSpPr txBox="1">
            <a:spLocks/>
          </p:cNvSpPr>
          <p:nvPr/>
        </p:nvSpPr>
        <p:spPr>
          <a:xfrm>
            <a:off x="323850" y="1052513"/>
            <a:ext cx="8820150" cy="50323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2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GOVERNANÇA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41" grpId="0" animBg="1"/>
      <p:bldP spid="42" grpId="0" animBg="1"/>
      <p:bldP spid="61" grpId="0" animBg="1"/>
      <p:bldP spid="63" grpId="0" animBg="1"/>
      <p:bldP spid="65" grpId="0" animBg="1"/>
      <p:bldP spid="76" grpId="0" animBg="1"/>
      <p:bldP spid="77" grpId="0" animBg="1"/>
      <p:bldP spid="89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5646</TotalTime>
  <Words>2343</Words>
  <Application>Microsoft Office PowerPoint</Application>
  <PresentationFormat>Apresentação na tela (4:3)</PresentationFormat>
  <Paragraphs>700</Paragraphs>
  <Slides>61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61</vt:i4>
      </vt:variant>
    </vt:vector>
  </HeadingPairs>
  <TitlesOfParts>
    <vt:vector size="63" baseType="lpstr">
      <vt:lpstr>Tema do Office</vt:lpstr>
      <vt:lpstr>Clip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Banda da Esquina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Brunitz</dc:creator>
  <cp:lastModifiedBy>ABRAPP</cp:lastModifiedBy>
  <cp:revision>359</cp:revision>
  <dcterms:created xsi:type="dcterms:W3CDTF">2012-06-26T22:44:37Z</dcterms:created>
  <dcterms:modified xsi:type="dcterms:W3CDTF">2012-10-24T11:08:38Z</dcterms:modified>
</cp:coreProperties>
</file>